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78" d="100"/>
          <a:sy n="78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643306" y="2571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Проект Решения «О бюджете Новоцимлянского  сельского поселения на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2018год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2019и 2020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годов»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Администрация Новоцимлянского сельского поселения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1643050"/>
            <a:ext cx="15792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</a:t>
            </a:r>
            <a:r>
              <a:rPr lang="ru-RU" sz="2000" b="1" dirty="0" smtClean="0">
                <a:latin typeface="Monotype Corsiva" pitchFamily="66" charset="0"/>
              </a:rPr>
              <a:t>2018 год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</a:t>
            </a:r>
            <a:r>
              <a:rPr lang="ru-RU" sz="2000" b="1" dirty="0" smtClean="0">
                <a:latin typeface="Monotype Corsiva" pitchFamily="66" charset="0"/>
              </a:rPr>
              <a:t>10,8 </a:t>
            </a:r>
            <a:r>
              <a:rPr lang="ru-RU" sz="2000" b="1" dirty="0" smtClean="0">
                <a:latin typeface="Monotype Corsiva" pitchFamily="66" charset="0"/>
              </a:rPr>
              <a:t>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2862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2019 год          2020год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8055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11,2тыс.руб</a:t>
            </a:r>
            <a:r>
              <a:rPr lang="ru-RU" sz="2000" b="1" dirty="0" smtClean="0">
                <a:latin typeface="Monotype Corsiva" pitchFamily="66" charset="0"/>
              </a:rPr>
              <a:t>.  11,6 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5207,4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6726,5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5400,2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4650,1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5033,9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5290,4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3811,8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3430,6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1219,5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НОВОЦИМЛЯНСКОГО СЕЛЬСКОГО 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572560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бюджета Новоцимлянского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</a:t>
            </a:r>
            <a:r>
              <a:rPr lang="ru-RU" sz="2400" b="1" dirty="0" smtClean="0">
                <a:latin typeface="Monotype Corsiva" pitchFamily="66" charset="0"/>
              </a:rPr>
              <a:t>8 </a:t>
            </a:r>
            <a:r>
              <a:rPr lang="ru-RU" sz="2400" b="1" dirty="0" smtClean="0">
                <a:latin typeface="Monotype Corsiva" pitchFamily="66" charset="0"/>
              </a:rPr>
              <a:t>муниципальных программ предусмотрено в проекте бюджета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в объеме </a:t>
            </a:r>
            <a:r>
              <a:rPr lang="ru-RU" sz="2400" b="1" dirty="0" smtClean="0">
                <a:latin typeface="Monotype Corsiva" pitchFamily="66" charset="0"/>
              </a:rPr>
              <a:t>4631,7</a:t>
            </a:r>
            <a:r>
              <a:rPr lang="ru-RU" sz="2400" b="1" dirty="0" smtClean="0">
                <a:latin typeface="Monotype Corsiva" pitchFamily="66" charset="0"/>
              </a:rPr>
              <a:t>тыс.рублей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году в объеме </a:t>
            </a:r>
            <a:r>
              <a:rPr lang="ru-RU" sz="2400" b="1" dirty="0" smtClean="0">
                <a:latin typeface="Monotype Corsiva" pitchFamily="66" charset="0"/>
              </a:rPr>
              <a:t>3694,1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тыс.рублей и на </a:t>
            </a:r>
            <a:r>
              <a:rPr lang="ru-RU" sz="2400" b="1" dirty="0" smtClean="0">
                <a:latin typeface="Monotype Corsiva" pitchFamily="66" charset="0"/>
              </a:rPr>
              <a:t>2020 год </a:t>
            </a:r>
            <a:r>
              <a:rPr lang="ru-RU" sz="2400" b="1" dirty="0" smtClean="0">
                <a:latin typeface="Monotype Corsiva" pitchFamily="66" charset="0"/>
              </a:rPr>
              <a:t>в объеме </a:t>
            </a:r>
            <a:r>
              <a:rPr lang="ru-RU" sz="2400" b="1" dirty="0" smtClean="0">
                <a:latin typeface="Monotype Corsiva" pitchFamily="66" charset="0"/>
              </a:rPr>
              <a:t>3572,9 </a:t>
            </a:r>
            <a:r>
              <a:rPr lang="ru-RU" sz="2400" b="1" dirty="0" smtClean="0">
                <a:latin typeface="Monotype Corsiva" pitchFamily="66" charset="0"/>
              </a:rPr>
              <a:t>тыс.рублей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714620"/>
          <a:ext cx="8643999" cy="4185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548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2018 </a:t>
                      </a:r>
                      <a:r>
                        <a:rPr lang="ru-RU" sz="1600" b="1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2019 </a:t>
                      </a:r>
                      <a:r>
                        <a:rPr lang="ru-RU" sz="1600" b="1" baseline="0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</a:t>
                      </a:r>
                      <a:r>
                        <a:rPr lang="ru-RU" sz="1600" b="1" dirty="0" smtClean="0"/>
                        <a:t>2020 </a:t>
                      </a:r>
                      <a:r>
                        <a:rPr lang="ru-RU" sz="1600" b="1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1.Развитие физической 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10,0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45,0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45,0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157,4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132,9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126,1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1070,1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70,0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70,0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4. Развитие культуры и туризма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3335,0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3441,2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3326,8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5. Обеспечение общественного порядка и противодействие преступности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6.Энергоэфективность и развитие энергетики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30,0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24,2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4631,7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3694,1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3572,9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38499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 СОЗДАНИЕ УСЛОВИЙ НА МЕРОПРИЯТИЯ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63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2018год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700,0 </a:t>
            </a:r>
            <a:r>
              <a:rPr lang="ru-RU" sz="2800" b="1" dirty="0" smtClean="0">
                <a:latin typeface="Monotype Corsiva" pitchFamily="66" charset="0"/>
              </a:rPr>
              <a:t>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1" y="4214818"/>
            <a:ext cx="1909497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 год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70,0</a:t>
            </a:r>
            <a:r>
              <a:rPr lang="ru-RU" sz="2800" b="1" dirty="0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5" y="4143380"/>
            <a:ext cx="1909497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год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70,0</a:t>
            </a:r>
            <a:r>
              <a:rPr lang="ru-RU" sz="2800" b="1" dirty="0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Подпрограмма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71480"/>
            <a:ext cx="37048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21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122,0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102" y="2000240"/>
            <a:ext cx="159370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0,0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274" y="2000240"/>
            <a:ext cx="159370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0,0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248,1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</a:t>
            </a:r>
            <a:r>
              <a:rPr lang="ru-RU" sz="2400" b="1" dirty="0" smtClean="0">
                <a:latin typeface="Monotype Corsiva" pitchFamily="66" charset="0"/>
              </a:rPr>
              <a:t>,0тыс.руб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год 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</a:t>
            </a:r>
            <a:r>
              <a:rPr lang="ru-RU" sz="2400" b="1" dirty="0" smtClean="0">
                <a:latin typeface="Monotype Corsiva" pitchFamily="66" charset="0"/>
              </a:rPr>
              <a:t>,0тыс.руб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24,2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тыс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рублей на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2018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 и на плановый период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2019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2020 годов 0,0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тысяч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Расходы по разделу будут направлены на:</a:t>
            </a:r>
            <a:endParaRPr lang="ru-RU" sz="1200" b="1" u="sng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2000" b="1" dirty="0" smtClean="0">
                <a:latin typeface="Monotype Corsiva" pitchFamily="66" charset="0"/>
              </a:rPr>
              <a:t>2018 </a:t>
            </a:r>
            <a:r>
              <a:rPr lang="ru-RU" sz="2000" b="1" dirty="0" smtClean="0">
                <a:latin typeface="Monotype Corsiva" pitchFamily="66" charset="0"/>
              </a:rPr>
              <a:t>году в сумме </a:t>
            </a:r>
            <a:r>
              <a:rPr lang="ru-RU" sz="2000" b="1" dirty="0" smtClean="0">
                <a:latin typeface="Monotype Corsiva" pitchFamily="66" charset="0"/>
              </a:rPr>
              <a:t>3335,0 </a:t>
            </a:r>
            <a:r>
              <a:rPr lang="ru-RU" sz="2000" b="1" dirty="0" smtClean="0">
                <a:latin typeface="Monotype Corsiva" pitchFamily="66" charset="0"/>
              </a:rPr>
              <a:t>тыс</a:t>
            </a:r>
            <a:r>
              <a:rPr lang="ru-RU" sz="2000" b="1" dirty="0" smtClean="0">
                <a:latin typeface="Monotype Corsiva" pitchFamily="66" charset="0"/>
              </a:rPr>
              <a:t>. рублей, в </a:t>
            </a:r>
            <a:r>
              <a:rPr lang="ru-RU" sz="2000" b="1" dirty="0" smtClean="0">
                <a:latin typeface="Monotype Corsiva" pitchFamily="66" charset="0"/>
              </a:rPr>
              <a:t>2019 </a:t>
            </a:r>
            <a:r>
              <a:rPr lang="ru-RU" sz="2000" b="1" dirty="0" smtClean="0">
                <a:latin typeface="Monotype Corsiva" pitchFamily="66" charset="0"/>
              </a:rPr>
              <a:t>году в сумме </a:t>
            </a:r>
            <a:r>
              <a:rPr lang="ru-RU" sz="2000" b="1" dirty="0" smtClean="0">
                <a:latin typeface="Monotype Corsiva" pitchFamily="66" charset="0"/>
              </a:rPr>
              <a:t>3441,2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тыс. рублей и в </a:t>
            </a:r>
            <a:r>
              <a:rPr lang="ru-RU" sz="2000" b="1" dirty="0" smtClean="0">
                <a:latin typeface="Monotype Corsiva" pitchFamily="66" charset="0"/>
              </a:rPr>
              <a:t>2020 году </a:t>
            </a:r>
            <a:r>
              <a:rPr lang="ru-RU" sz="2000" b="1" dirty="0" smtClean="0">
                <a:latin typeface="Monotype Corsiva" pitchFamily="66" charset="0"/>
              </a:rPr>
              <a:t>в сумме </a:t>
            </a:r>
            <a:r>
              <a:rPr lang="ru-RU" sz="2000" b="1" dirty="0" smtClean="0">
                <a:latin typeface="Monotype Corsiva" pitchFamily="66" charset="0"/>
              </a:rPr>
              <a:t>3326,8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</a:t>
            </a:r>
            <a:r>
              <a:rPr lang="ru-RU" sz="2000" b="1" dirty="0" smtClean="0">
                <a:latin typeface="Monotype Corsiva" pitchFamily="66" charset="0"/>
              </a:rPr>
              <a:t>2019-2020 </a:t>
            </a:r>
            <a:r>
              <a:rPr lang="ru-RU" sz="2000" b="1" dirty="0" smtClean="0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</a:t>
            </a:r>
            <a:r>
              <a:rPr lang="ru-RU" sz="2000" b="1" dirty="0" smtClean="0">
                <a:latin typeface="Monotype Corsiva" pitchFamily="66" charset="0"/>
              </a:rPr>
              <a:t>Новоцимлянского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сельского поселения от 12.07.2013 года № </a:t>
            </a:r>
            <a:r>
              <a:rPr lang="ru-RU" sz="2000" b="1" dirty="0" smtClean="0">
                <a:latin typeface="Monotype Corsiva" pitchFamily="66" charset="0"/>
              </a:rPr>
              <a:t>43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«Об утверждении Плана мероприятий («дорожной карты») «Изменения в отраслях социальной сферы, направленные на повышение эффективности сферы культуры в </a:t>
            </a:r>
            <a:r>
              <a:rPr lang="ru-RU" sz="2000" b="1" dirty="0" err="1" smtClean="0">
                <a:latin typeface="Monotype Corsiva" pitchFamily="66" charset="0"/>
              </a:rPr>
              <a:t>Новоцимлянском</a:t>
            </a:r>
            <a:r>
              <a:rPr lang="ru-RU" sz="2000" b="1" dirty="0" smtClean="0">
                <a:latin typeface="Monotype Corsiva" pitchFamily="66" charset="0"/>
              </a:rPr>
              <a:t> сельском поселении».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Новоцимлянского сельского поселения на </a:t>
            </a:r>
            <a:r>
              <a:rPr lang="ru-RU" sz="2800" b="1" dirty="0" smtClean="0">
                <a:latin typeface="Monotype Corsiva" pitchFamily="66" charset="0"/>
              </a:rPr>
              <a:t>2018-2020 </a:t>
            </a:r>
            <a:r>
              <a:rPr lang="ru-RU" sz="2800" b="1" dirty="0" smtClean="0">
                <a:latin typeface="Monotype Corsiva" pitchFamily="66" charset="0"/>
              </a:rPr>
              <a:t>годы в сумме 10,0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Новоцимлянского сельского поселения запланировано в сумме 30,0 тыс. рублей. </a:t>
            </a: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8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году – </a:t>
            </a:r>
            <a:r>
              <a:rPr lang="ru-RU" sz="2400" b="1" dirty="0" smtClean="0">
                <a:latin typeface="Monotype Corsiva" pitchFamily="66" charset="0"/>
              </a:rPr>
              <a:t>10,0 </a:t>
            </a:r>
            <a:r>
              <a:rPr lang="ru-RU" sz="2400" b="1" dirty="0" smtClean="0">
                <a:latin typeface="Monotype Corsiva" pitchFamily="66" charset="0"/>
              </a:rPr>
              <a:t>тыс. рублей,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году – </a:t>
            </a:r>
            <a:r>
              <a:rPr lang="ru-RU" sz="2400" b="1" dirty="0" smtClean="0">
                <a:latin typeface="Monotype Corsiva" pitchFamily="66" charset="0"/>
              </a:rPr>
              <a:t>45</a:t>
            </a:r>
            <a:r>
              <a:rPr lang="ru-RU" sz="2400" b="1" dirty="0" smtClean="0">
                <a:latin typeface="Monotype Corsiva" pitchFamily="66" charset="0"/>
              </a:rPr>
              <a:t>,0 </a:t>
            </a:r>
            <a:r>
              <a:rPr lang="ru-RU" sz="2400" b="1" dirty="0" smtClean="0">
                <a:latin typeface="Monotype Corsiva" pitchFamily="66" charset="0"/>
              </a:rPr>
              <a:t>тыс. рублей и в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году – </a:t>
            </a:r>
            <a:r>
              <a:rPr lang="ru-RU" sz="2400" b="1" dirty="0" smtClean="0">
                <a:latin typeface="Monotype Corsiva" pitchFamily="66" charset="0"/>
              </a:rPr>
              <a:t>45</a:t>
            </a:r>
            <a:r>
              <a:rPr lang="ru-RU" sz="2400" b="1" dirty="0" smtClean="0">
                <a:latin typeface="Monotype Corsiva" pitchFamily="66" charset="0"/>
              </a:rPr>
              <a:t>,0 </a:t>
            </a:r>
            <a:r>
              <a:rPr lang="ru-RU" sz="24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</a:t>
            </a:r>
            <a:r>
              <a:rPr lang="ru-RU" sz="2400" b="1" dirty="0" smtClean="0">
                <a:latin typeface="Monotype Corsiva" pitchFamily="66" charset="0"/>
              </a:rPr>
              <a:t>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42554"/>
            <a:ext cx="3000396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Новоцимлянского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Решения «О бюджете Новоцимлянского 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2020годов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4643438" cy="27146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Новоцимлянского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2018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-2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020годов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15011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по разделу предусмотрены бюджетные ассигнования в сумме </a:t>
            </a:r>
            <a:r>
              <a:rPr lang="ru-RU" sz="2400" b="1" dirty="0" smtClean="0">
                <a:latin typeface="Monotype Corsiva" pitchFamily="66" charset="0"/>
              </a:rPr>
              <a:t>4332,8 тыс</a:t>
            </a:r>
            <a:r>
              <a:rPr lang="ru-RU" sz="2400" b="1" dirty="0" smtClean="0">
                <a:latin typeface="Monotype Corsiva" pitchFamily="66" charset="0"/>
              </a:rPr>
              <a:t>. рублей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году 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3724,4 </a:t>
            </a:r>
            <a:r>
              <a:rPr lang="ru-RU" sz="2400" b="1" dirty="0" smtClean="0">
                <a:latin typeface="Monotype Corsiva" pitchFamily="66" charset="0"/>
              </a:rPr>
              <a:t> тыс</a:t>
            </a:r>
            <a:r>
              <a:rPr lang="ru-RU" sz="2400" b="1" dirty="0" smtClean="0">
                <a:latin typeface="Monotype Corsiva" pitchFamily="66" charset="0"/>
              </a:rPr>
              <a:t>. рублей и в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году  </a:t>
            </a:r>
            <a:r>
              <a:rPr lang="ru-RU" sz="2400" b="1" dirty="0" smtClean="0">
                <a:latin typeface="Monotype Corsiva" pitchFamily="66" charset="0"/>
              </a:rPr>
              <a:t>3289,0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в сумме </a:t>
            </a:r>
            <a:r>
              <a:rPr lang="ru-RU" sz="2400" b="1" dirty="0" smtClean="0">
                <a:latin typeface="Monotype Corsiva" pitchFamily="66" charset="0"/>
              </a:rPr>
              <a:t>4087,3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рублей в </a:t>
            </a:r>
            <a:r>
              <a:rPr lang="ru-RU" sz="2400" b="1" dirty="0" smtClean="0">
                <a:latin typeface="Monotype Corsiva" pitchFamily="66" charset="0"/>
              </a:rPr>
              <a:t>2019году 3708,8 тыс</a:t>
            </a:r>
            <a:r>
              <a:rPr lang="ru-RU" sz="2400" b="1" dirty="0" smtClean="0">
                <a:latin typeface="Monotype Corsiva" pitchFamily="66" charset="0"/>
              </a:rPr>
              <a:t>. рублей в </a:t>
            </a:r>
            <a:r>
              <a:rPr lang="ru-RU" sz="2400" b="1" dirty="0" smtClean="0">
                <a:latin typeface="Monotype Corsiva" pitchFamily="66" charset="0"/>
              </a:rPr>
              <a:t>2020 г оду 3272,5тыс</a:t>
            </a:r>
            <a:r>
              <a:rPr lang="ru-RU" sz="2400" b="1" dirty="0" smtClean="0">
                <a:latin typeface="Monotype Corsiva" pitchFamily="66" charset="0"/>
              </a:rPr>
              <a:t>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в сумме 10,0 тыс. рублей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налога на имущество организаций и земельного налога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–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 в сумме </a:t>
            </a:r>
            <a:r>
              <a:rPr lang="ru-RU" sz="2400" b="1" dirty="0" smtClean="0">
                <a:latin typeface="Monotype Corsiva" pitchFamily="66" charset="0"/>
              </a:rPr>
              <a:t>47,5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рублей ежегодно;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2018год </a:t>
            </a:r>
            <a:r>
              <a:rPr lang="ru-RU" sz="2400" b="1" dirty="0" smtClean="0">
                <a:latin typeface="Monotype Corsiva" pitchFamily="66" charset="0"/>
              </a:rPr>
              <a:t>в сумме  181,0тыс.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2018  </a:t>
            </a:r>
            <a:r>
              <a:rPr lang="ru-RU" sz="2400" b="1" dirty="0" smtClean="0">
                <a:latin typeface="Monotype Corsiva" pitchFamily="66" charset="0"/>
              </a:rPr>
              <a:t>год </a:t>
            </a:r>
            <a:r>
              <a:rPr lang="ru-RU" sz="2400" b="1" dirty="0" smtClean="0">
                <a:latin typeface="Monotype Corsiva" pitchFamily="66" charset="0"/>
              </a:rPr>
              <a:t>5,0 </a:t>
            </a:r>
            <a:r>
              <a:rPr lang="ru-RU" sz="2400" b="1" dirty="0" smtClean="0">
                <a:latin typeface="Monotype Corsiva" pitchFamily="66" charset="0"/>
              </a:rPr>
              <a:t>тысяч рублей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и 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годов в объеме </a:t>
            </a:r>
            <a:r>
              <a:rPr lang="ru-RU" sz="2400" b="1" dirty="0" smtClean="0">
                <a:latin typeface="Monotype Corsiva" pitchFamily="66" charset="0"/>
              </a:rPr>
              <a:t>5,00 </a:t>
            </a:r>
            <a:r>
              <a:rPr lang="ru-RU" sz="2400" b="1" dirty="0" smtClean="0">
                <a:latin typeface="Monotype Corsiva" pitchFamily="66" charset="0"/>
              </a:rPr>
              <a:t>тыс. рублей ежегодно.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4344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</a:t>
            </a:r>
            <a:r>
              <a:rPr lang="ru-RU" sz="2400" i="1" dirty="0" err="1" smtClean="0">
                <a:solidFill>
                  <a:schemeClr val="accent4">
                    <a:lumMod val="75000"/>
                  </a:schemeClr>
                </a:solidFill>
              </a:rPr>
              <a:t>непрограммных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 расходов муниципальных органов Новоцимлянского сельского поселения предусмотрены согласно плановым назначениям в бюджете  Новоцимлянского сельского поселения на 2018 год в размере 44,9 тысяч рублей на плановый период 2019-46,7 тысяч рублей на 2020 год-48,6 тысяч рублей.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Новоцимлянского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2018-2020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857628"/>
            <a:ext cx="276889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929066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20168" y="0"/>
            <a:ext cx="810350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Новоцимлянского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 smtClean="0"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2019и 2020 </a:t>
            </a:r>
            <a:r>
              <a:rPr lang="ru-RU" sz="2400" b="1" dirty="0" smtClean="0">
                <a:latin typeface="Monotype Corsiva" pitchFamily="66" charset="0"/>
              </a:rPr>
              <a:t>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93921"/>
                <a:gridCol w="1115134"/>
                <a:gridCol w="1045438"/>
                <a:gridCol w="906046"/>
                <a:gridCol w="1045438"/>
                <a:gridCol w="1045438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2017 </a:t>
                      </a:r>
                      <a:r>
                        <a:rPr lang="ru-RU" baseline="0" dirty="0" smtClean="0"/>
                        <a:t>года на </a:t>
                      </a:r>
                      <a:r>
                        <a:rPr lang="ru-RU" baseline="0" dirty="0" smtClean="0"/>
                        <a:t>01.11.2017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</a:t>
                      </a:r>
                      <a:r>
                        <a:rPr lang="ru-RU" dirty="0" smtClean="0"/>
                        <a:t>2017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</a:t>
                      </a:r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</a:t>
                      </a:r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8592,7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9187,7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7643,5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90,4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8782,9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9187,7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7643,5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90,4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052986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</a:t>
            </a:r>
            <a:r>
              <a:rPr lang="ru-RU" sz="2000" b="1" dirty="0" smtClean="0">
                <a:latin typeface="Monotype Corsiva" pitchFamily="66" charset="0"/>
              </a:rPr>
              <a:t>2018году </a:t>
            </a:r>
            <a:r>
              <a:rPr lang="ru-RU" sz="2000" b="1" dirty="0" smtClean="0">
                <a:latin typeface="Monotype Corsiva" pitchFamily="66" charset="0"/>
              </a:rPr>
              <a:t>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40%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268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Доходы от продажи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материальных 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нематериальных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активов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66" cy="6832640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2018год </a:t>
            </a:r>
            <a:r>
              <a:rPr lang="ru-RU" sz="24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391,9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и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2019и 2020 </a:t>
            </a:r>
            <a:r>
              <a:rPr lang="ru-RU" sz="2400" b="1" dirty="0" smtClean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364,1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и </a:t>
            </a:r>
            <a:r>
              <a:rPr lang="ru-RU" sz="2400" b="1" dirty="0" smtClean="0">
                <a:latin typeface="Monotype Corsiva" pitchFamily="66" charset="0"/>
              </a:rPr>
              <a:t>385,1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В </a:t>
            </a:r>
            <a:r>
              <a:rPr lang="ru-RU" sz="2400" b="1" dirty="0" smtClean="0">
                <a:latin typeface="Monotype Corsiva" pitchFamily="66" charset="0"/>
              </a:rPr>
              <a:t>2018-2020 годах </a:t>
            </a:r>
            <a:r>
              <a:rPr lang="ru-RU" sz="2400" b="1" dirty="0" smtClean="0">
                <a:latin typeface="Monotype Corsiva" pitchFamily="66" charset="0"/>
              </a:rPr>
              <a:t>будет продолжена реализация мер по повышению оплаты труда и к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году прогнозируется рост среднемесячной номинальной заработной оплаты в </a:t>
            </a:r>
            <a:r>
              <a:rPr lang="ru-RU" sz="2400" b="1" dirty="0" smtClean="0">
                <a:latin typeface="Monotype Corsiva" pitchFamily="66" charset="0"/>
              </a:rPr>
              <a:t>1,4 раза </a:t>
            </a:r>
            <a:r>
              <a:rPr lang="ru-RU" sz="2400" b="1" dirty="0" smtClean="0">
                <a:latin typeface="Monotype Corsiva" pitchFamily="66" charset="0"/>
              </a:rPr>
              <a:t>к уровню </a:t>
            </a:r>
            <a:r>
              <a:rPr lang="ru-RU" sz="2400" b="1" dirty="0" smtClean="0">
                <a:latin typeface="Monotype Corsiva" pitchFamily="66" charset="0"/>
              </a:rPr>
              <a:t>2017 </a:t>
            </a:r>
            <a:r>
              <a:rPr lang="ru-RU" sz="2400" b="1" dirty="0" smtClean="0">
                <a:latin typeface="Monotype Corsiva" pitchFamily="66" charset="0"/>
              </a:rPr>
              <a:t>года.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ООО»</a:t>
            </a:r>
            <a:r>
              <a:rPr lang="ru-RU" sz="2400" b="1" dirty="0" err="1" smtClean="0">
                <a:latin typeface="Monotype Corsiva" pitchFamily="66" charset="0"/>
              </a:rPr>
              <a:t>Новоцимлянское-Руслан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-ООО «</a:t>
            </a:r>
            <a:r>
              <a:rPr lang="ru-RU" sz="2400" b="1" dirty="0" err="1" smtClean="0">
                <a:latin typeface="Monotype Corsiva" pitchFamily="66" charset="0"/>
              </a:rPr>
              <a:t>Новоцимлянское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«Земля»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ИП К(Ф)Х Холодков В.В.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590920" y="520042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2018год  </a:t>
            </a:r>
            <a:r>
              <a:rPr lang="ru-RU" sz="24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217,0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2019 и 2020 годов </a:t>
            </a:r>
            <a:r>
              <a:rPr lang="ru-RU" sz="2400" b="1" dirty="0" smtClean="0">
                <a:latin typeface="Monotype Corsiva" pitchFamily="66" charset="0"/>
              </a:rPr>
              <a:t>в сумме </a:t>
            </a:r>
            <a:r>
              <a:rPr lang="ru-RU" sz="2400" b="1" dirty="0" smtClean="0">
                <a:latin typeface="Monotype Corsiva" pitchFamily="66" charset="0"/>
              </a:rPr>
              <a:t>195,9 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руб. и </a:t>
            </a:r>
            <a:r>
              <a:rPr lang="ru-RU" sz="2400" b="1" dirty="0" smtClean="0">
                <a:latin typeface="Monotype Corsiva" pitchFamily="66" charset="0"/>
              </a:rPr>
              <a:t>195,9 тыс</a:t>
            </a:r>
            <a:r>
              <a:rPr lang="ru-RU" sz="2400" b="1" dirty="0" smtClean="0">
                <a:latin typeface="Monotype Corsiva" pitchFamily="66" charset="0"/>
              </a:rPr>
              <a:t>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2018 год исходит </a:t>
            </a:r>
            <a:r>
              <a:rPr lang="ru-RU" sz="2400" b="1" dirty="0" smtClean="0">
                <a:latin typeface="Monotype Corsiva" pitchFamily="66" charset="0"/>
              </a:rPr>
              <a:t>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5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200" b="1" dirty="0" smtClean="0">
                <a:latin typeface="Monotype Corsiva" pitchFamily="66" charset="0"/>
              </a:rPr>
              <a:t>2018год </a:t>
            </a:r>
            <a:r>
              <a:rPr lang="ru-RU" sz="32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3200" b="1" dirty="0" smtClean="0">
                <a:latin typeface="Monotype Corsiva" pitchFamily="66" charset="0"/>
              </a:rPr>
              <a:t>1713,1 </a:t>
            </a:r>
            <a:r>
              <a:rPr lang="ru-RU" sz="3200" b="1" dirty="0" smtClean="0">
                <a:latin typeface="Monotype Corsiva" pitchFamily="66" charset="0"/>
              </a:rPr>
              <a:t>тыс. рублей . </a:t>
            </a:r>
            <a:endParaRPr lang="ru-RU" sz="3600" b="1" u="sng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плановый период  </a:t>
            </a:r>
            <a:r>
              <a:rPr lang="ru-RU" sz="3200" b="1" dirty="0" smtClean="0">
                <a:latin typeface="Monotype Corsiva" pitchFamily="66" charset="0"/>
              </a:rPr>
              <a:t>2019 </a:t>
            </a:r>
            <a:r>
              <a:rPr lang="ru-RU" sz="3200" b="1" dirty="0" smtClean="0">
                <a:latin typeface="Monotype Corsiva" pitchFamily="66" charset="0"/>
              </a:rPr>
              <a:t>в сумме </a:t>
            </a:r>
            <a:r>
              <a:rPr lang="ru-RU" sz="3200" b="1" dirty="0" smtClean="0">
                <a:latin typeface="Monotype Corsiva" pitchFamily="66" charset="0"/>
              </a:rPr>
              <a:t>1543,0 </a:t>
            </a:r>
            <a:r>
              <a:rPr lang="ru-RU" sz="3200" b="1" dirty="0" smtClean="0">
                <a:latin typeface="Monotype Corsiva" pitchFamily="66" charset="0"/>
              </a:rPr>
              <a:t>тыс. рублей и </a:t>
            </a:r>
            <a:r>
              <a:rPr lang="ru-RU" sz="3200" b="1" dirty="0" smtClean="0">
                <a:latin typeface="Monotype Corsiva" pitchFamily="66" charset="0"/>
              </a:rPr>
              <a:t>2020год </a:t>
            </a:r>
            <a:r>
              <a:rPr lang="ru-RU" sz="3200" b="1" dirty="0" smtClean="0">
                <a:latin typeface="Monotype Corsiva" pitchFamily="66" charset="0"/>
              </a:rPr>
              <a:t>в сумме  </a:t>
            </a:r>
            <a:r>
              <a:rPr lang="ru-RU" sz="3200" b="1" dirty="0" smtClean="0">
                <a:latin typeface="Monotype Corsiva" pitchFamily="66" charset="0"/>
              </a:rPr>
              <a:t>1543,0 </a:t>
            </a:r>
            <a:r>
              <a:rPr lang="ru-RU" sz="3200" b="1" dirty="0" smtClean="0">
                <a:latin typeface="Monotype Corsiva" pitchFamily="66" charset="0"/>
              </a:rPr>
              <a:t>тыс. рублей.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- 40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 dirty="0" smtClean="0">
                <a:latin typeface="Monotype Corsiva" pitchFamily="66" charset="0"/>
              </a:rPr>
              <a:t>2018 </a:t>
            </a:r>
            <a:r>
              <a:rPr lang="ru-RU" sz="2800" b="1" dirty="0" smtClean="0">
                <a:latin typeface="Monotype Corsiva" pitchFamily="66" charset="0"/>
              </a:rPr>
              <a:t>год  и плановый период </a:t>
            </a:r>
            <a:r>
              <a:rPr lang="ru-RU" sz="2800" b="1" dirty="0" smtClean="0">
                <a:latin typeface="Monotype Corsiva" pitchFamily="66" charset="0"/>
              </a:rPr>
              <a:t>2019-2020 </a:t>
            </a:r>
            <a:r>
              <a:rPr lang="ru-RU" sz="2800" b="1" dirty="0" smtClean="0">
                <a:latin typeface="Monotype Corsiva" pitchFamily="66" charset="0"/>
              </a:rPr>
              <a:t>годов прогнозируется в сумме  </a:t>
            </a:r>
            <a:r>
              <a:rPr lang="ru-RU" sz="2800" b="1" dirty="0" smtClean="0">
                <a:latin typeface="Monotype Corsiva" pitchFamily="66" charset="0"/>
              </a:rPr>
              <a:t>26,9 </a:t>
            </a:r>
            <a:r>
              <a:rPr lang="ru-RU" sz="2800" b="1" dirty="0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ежегодно.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472">
            <a:off x="77861" y="4474090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94">
            <a:off x="5375897" y="455189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86322"/>
            <a:ext cx="3314686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</a:t>
            </a:r>
            <a:r>
              <a:rPr lang="ru-RU" sz="2400" b="1" dirty="0" smtClean="0">
                <a:latin typeface="Monotype Corsiva" pitchFamily="66" charset="0"/>
              </a:rPr>
              <a:t>2018 году </a:t>
            </a:r>
            <a:r>
              <a:rPr lang="ru-RU" sz="24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16,6 </a:t>
            </a:r>
            <a:r>
              <a:rPr lang="ru-RU" sz="2400" b="1" dirty="0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17,3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тыс.руб. и </a:t>
            </a:r>
            <a:r>
              <a:rPr lang="ru-RU" sz="2400" b="1" dirty="0" smtClean="0">
                <a:latin typeface="Monotype Corsiva" pitchFamily="66" charset="0"/>
              </a:rPr>
              <a:t>18,0тыс.руб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1283</Words>
  <Application>Microsoft Office PowerPoint</Application>
  <PresentationFormat>Экран (4:3)</PresentationFormat>
  <Paragraphs>275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Социальная политика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-</cp:lastModifiedBy>
  <cp:revision>178</cp:revision>
  <dcterms:created xsi:type="dcterms:W3CDTF">2016-12-12T13:04:31Z</dcterms:created>
  <dcterms:modified xsi:type="dcterms:W3CDTF">2017-12-08T12:13:58Z</dcterms:modified>
</cp:coreProperties>
</file>