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69" r:id="rId16"/>
    <p:sldId id="271" r:id="rId17"/>
    <p:sldId id="272" r:id="rId18"/>
    <p:sldId id="278" r:id="rId19"/>
    <p:sldId id="274" r:id="rId20"/>
    <p:sldId id="276" r:id="rId21"/>
    <p:sldId id="277" r:id="rId22"/>
    <p:sldId id="279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07" autoAdjust="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2" y="0"/>
            <a:ext cx="9139938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3643306" y="257174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Проект Решения «О бюджете Новоцимлянского  сельского поселения на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2019год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и плановый период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2020и 2021 </a:t>
            </a:r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годов»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42873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Monotype Corsiva" pitchFamily="66" charset="0"/>
              </a:rPr>
              <a:t>Администрация Новоцимлянского сельского поселения</a:t>
            </a:r>
            <a:endParaRPr lang="ru-RU" sz="2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8" name="Picture 4" descr="http://www.studfiles.ru/html/2706/184/html_QBkbdDTMrB.0ZfU/htmlconvd-b5pQwl_html_3bcf5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857628"/>
            <a:ext cx="1844683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4" y="0"/>
            <a:ext cx="4286751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НЕНАЛОГОВЫЕ ДОХОДЫ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785794"/>
            <a:ext cx="3643338" cy="400110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628" y="785794"/>
            <a:ext cx="3143272" cy="83099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Штрафы, санкции, возмещения и ущерб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2" y="1643050"/>
            <a:ext cx="1579279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    Проект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 </a:t>
            </a:r>
            <a:r>
              <a:rPr lang="ru-RU" sz="2000" b="1" dirty="0" smtClean="0">
                <a:latin typeface="Monotype Corsiva" pitchFamily="66" charset="0"/>
              </a:rPr>
              <a:t>2019 </a:t>
            </a:r>
            <a:r>
              <a:rPr lang="ru-RU" sz="2000" b="1" dirty="0" smtClean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  </a:t>
            </a:r>
            <a:r>
              <a:rPr lang="ru-RU" sz="2000" b="1" dirty="0" smtClean="0">
                <a:latin typeface="Monotype Corsiva" pitchFamily="66" charset="0"/>
              </a:rPr>
              <a:t>11,3 </a:t>
            </a:r>
            <a:r>
              <a:rPr lang="ru-RU" sz="2000" b="1" dirty="0" smtClean="0">
                <a:latin typeface="Monotype Corsiva" pitchFamily="66" charset="0"/>
              </a:rPr>
              <a:t>тыс.руб.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2198" y="1643050"/>
            <a:ext cx="208903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    Плановый период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43636" y="1928802"/>
            <a:ext cx="2286203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2020 </a:t>
            </a:r>
            <a:r>
              <a:rPr lang="ru-RU" sz="2000" b="1" dirty="0" smtClean="0">
                <a:latin typeface="Monotype Corsiva" pitchFamily="66" charset="0"/>
              </a:rPr>
              <a:t>год          </a:t>
            </a:r>
            <a:r>
              <a:rPr lang="ru-RU" sz="2000" b="1" dirty="0" smtClean="0">
                <a:latin typeface="Monotype Corsiva" pitchFamily="66" charset="0"/>
              </a:rPr>
              <a:t>2021год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2198" y="2214554"/>
            <a:ext cx="2861681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11,6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  </a:t>
            </a:r>
            <a:r>
              <a:rPr lang="ru-RU" sz="2000" b="1" dirty="0" smtClean="0">
                <a:latin typeface="Monotype Corsiva" pitchFamily="66" charset="0"/>
              </a:rPr>
              <a:t>12,1 </a:t>
            </a:r>
            <a:r>
              <a:rPr lang="ru-RU" sz="2000" b="1" dirty="0" err="1" smtClean="0">
                <a:latin typeface="Monotype Corsiva" pitchFamily="66" charset="0"/>
              </a:rPr>
              <a:t>тыс.руб</a:t>
            </a:r>
            <a:r>
              <a:rPr lang="ru-RU" sz="2000" b="1" dirty="0" smtClean="0">
                <a:latin typeface="Monotype Corsiva" pitchFamily="66" charset="0"/>
              </a:rPr>
              <a:t>.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643182"/>
            <a:ext cx="7000924" cy="70788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БЕЗВОЗМЕЗДНЫЕ ПОСТУПЛЕНИЯ В БЮДЖЕТ СЕЛЬСКОГО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734577"/>
              </p:ext>
            </p:extLst>
          </p:nvPr>
        </p:nvGraphicFramePr>
        <p:xfrm>
          <a:off x="642910" y="3500438"/>
          <a:ext cx="7929620" cy="3108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85950"/>
                <a:gridCol w="1928826"/>
                <a:gridCol w="1285884"/>
                <a:gridCol w="1343036"/>
                <a:gridCol w="1585924"/>
              </a:tblGrid>
              <a:tr h="672358">
                <a:tc>
                  <a:txBody>
                    <a:bodyPr/>
                    <a:lstStyle/>
                    <a:p>
                      <a:pPr algn="l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Первоначальный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утвержденный бюджет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2018 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2019 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Проект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</a:t>
                      </a:r>
                    </a:p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7861,1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7124,4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3629,1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3087,7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Дотация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6344,8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6066,4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3430,6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3087,5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0149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Субвенция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189,7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198,5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67235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трансферты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1326,6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866,5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142852"/>
            <a:ext cx="5214974" cy="2246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БЮДЖЕТА НОВОЦИМЛЯНСКОГО СЕЛЬСКОГО ПОСЕЛЕНИЯ НА МУНИЦИПАЛЬНЫЕ  ПРОГРАММЫ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2214554"/>
            <a:ext cx="8572560" cy="26776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бюджета Новоцимлянского сельского поселения составлен на основе проектов изменений муниципальных программ сельского поселения.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На реализацию </a:t>
            </a:r>
            <a:r>
              <a:rPr lang="ru-RU" sz="2400" b="1" dirty="0" smtClean="0">
                <a:latin typeface="Monotype Corsiva" pitchFamily="66" charset="0"/>
              </a:rPr>
              <a:t>7 </a:t>
            </a:r>
            <a:r>
              <a:rPr lang="ru-RU" sz="2400" b="1" dirty="0" smtClean="0">
                <a:latin typeface="Monotype Corsiva" pitchFamily="66" charset="0"/>
              </a:rPr>
              <a:t>муниципальных программ предусмотрено в проекте бюджета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в объеме </a:t>
            </a:r>
            <a:r>
              <a:rPr lang="ru-RU" sz="2400" b="1" dirty="0" smtClean="0">
                <a:latin typeface="Monotype Corsiva" pitchFamily="66" charset="0"/>
              </a:rPr>
              <a:t>5480,3тыс.рублей  </a:t>
            </a:r>
            <a:r>
              <a:rPr lang="ru-RU" sz="2400" b="1" dirty="0" smtClean="0">
                <a:latin typeface="Monotype Corsiva" pitchFamily="66" charset="0"/>
              </a:rPr>
              <a:t>на плановый период в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году в объеме </a:t>
            </a:r>
            <a:r>
              <a:rPr lang="ru-RU" sz="2400" b="1" dirty="0" smtClean="0">
                <a:latin typeface="Monotype Corsiva" pitchFamily="66" charset="0"/>
              </a:rPr>
              <a:t>3088,7 </a:t>
            </a:r>
            <a:r>
              <a:rPr lang="ru-RU" sz="2400" b="1" dirty="0" err="1" smtClean="0">
                <a:latin typeface="Monotype Corsiva" pitchFamily="66" charset="0"/>
              </a:rPr>
              <a:t>тыс.рублей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и на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 в объеме </a:t>
            </a:r>
            <a:r>
              <a:rPr lang="ru-RU" sz="2400" b="1" dirty="0" smtClean="0">
                <a:latin typeface="Monotype Corsiva" pitchFamily="66" charset="0"/>
              </a:rPr>
              <a:t>2625,0 </a:t>
            </a:r>
            <a:r>
              <a:rPr lang="ru-RU" sz="2400" b="1" dirty="0" smtClean="0">
                <a:latin typeface="Monotype Corsiva" pitchFamily="66" charset="0"/>
              </a:rPr>
              <a:t>тыс.рублей.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55309"/>
              </p:ext>
            </p:extLst>
          </p:nvPr>
        </p:nvGraphicFramePr>
        <p:xfrm>
          <a:off x="214282" y="2714620"/>
          <a:ext cx="8643999" cy="46565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781746"/>
                <a:gridCol w="1620761"/>
                <a:gridCol w="1485698"/>
                <a:gridCol w="1755794"/>
              </a:tblGrid>
              <a:tr h="548436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Наименование муниципальных программ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</a:p>
                    <a:p>
                      <a:r>
                        <a:rPr lang="ru-RU" sz="1600" b="1" dirty="0" smtClean="0"/>
                        <a:t>2019 </a:t>
                      </a:r>
                      <a:r>
                        <a:rPr lang="ru-RU" sz="1600" b="1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</a:t>
                      </a:r>
                      <a:r>
                        <a:rPr lang="ru-RU" sz="1600" b="1" baseline="0" dirty="0" smtClean="0"/>
                        <a:t> </a:t>
                      </a:r>
                      <a:r>
                        <a:rPr lang="ru-RU" sz="1600" b="1" baseline="0" dirty="0" smtClean="0"/>
                        <a:t>2020 </a:t>
                      </a:r>
                      <a:r>
                        <a:rPr lang="ru-RU" sz="1600" b="1" baseline="0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Проект </a:t>
                      </a:r>
                      <a:r>
                        <a:rPr lang="ru-RU" sz="1600" b="1" dirty="0" smtClean="0"/>
                        <a:t>2021 </a:t>
                      </a:r>
                      <a:r>
                        <a:rPr lang="ru-RU" sz="1600" b="1" dirty="0" smtClean="0"/>
                        <a:t>год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1.Развитие физической культуры и спорта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10,0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45,0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100" dirty="0" smtClean="0"/>
                        <a:t>45,0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282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2. 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193,3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141,1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70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3. Обеспечение качественными жилищно-коммунальными услугами населения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1992,3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498,5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200,0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4. Развитие культуры и туризма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3249,7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2404,1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2380,0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5. Обеспечение общественного порядка и противодействие преступности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5,0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78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6.Энергоэфективность и развитие энергетики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30,0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100" spc="-30" dirty="0" smtClean="0"/>
                        <a:t>0,0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414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/>
                        <a:t>7. Охрана окружающей среды и рациональное природопользование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30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/>
                        <a:t>0,0</a:t>
                      </a:r>
                      <a:endParaRPr lang="ru-RU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17516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/>
                        <a:t>Всего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5480,3</a:t>
                      </a:r>
                      <a:endParaRPr lang="ru-RU" sz="1600" b="1" dirty="0" smtClean="0"/>
                    </a:p>
                    <a:p>
                      <a:pPr algn="ctr"/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3088,7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2625,0</a:t>
                      </a:r>
                      <a:endParaRPr lang="ru-RU" sz="16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4282" y="285728"/>
            <a:ext cx="871543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Приоритетное место в бюджете по-прежнему занимают муниципальные программы и направлены на развитие культуры и спорта, обеспечение качественными жилищно-коммунальными услугами населения, охрана окружающей среды, обеспечение пожарной безопасности  и качественного  предоставления населению поселения государственных (муниципальных) услуг в сфере культуры.  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928926" y="214290"/>
            <a:ext cx="6215074" cy="1200329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РАЗДЕЛ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«ЖИЛИЩНО-КОММУНАЛЬНОЕ ХОЗЯЙСТВО»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357298"/>
            <a:ext cx="521497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Расходы по разделу будут направлены на 3 подпрограммы: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2500306"/>
            <a:ext cx="8286808" cy="1384995"/>
          </a:xfrm>
          <a:prstGeom prst="rect">
            <a:avLst/>
          </a:prstGeom>
          <a:solidFill>
            <a:srgbClr val="FF0000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1 СОЗДАНИЕ УСЛОВИЙ НА МЕРОПРИЯТИЯ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Оплата за уличное освещение и техническое обслуживание уличного освещения 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6438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2019год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1120 </a:t>
            </a:r>
            <a:r>
              <a:rPr lang="ru-RU" sz="2800" b="1" dirty="0" smtClean="0">
                <a:latin typeface="Monotype Corsiva" pitchFamily="66" charset="0"/>
              </a:rPr>
              <a:t>тыс.руб.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06833" y="4214818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2020 </a:t>
            </a:r>
            <a:r>
              <a:rPr lang="ru-RU" sz="2800" b="1" dirty="0" smtClean="0">
                <a:latin typeface="Monotype Corsiva" pitchFamily="66" charset="0"/>
              </a:rPr>
              <a:t>год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400,0тыс.руб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78667" y="4143380"/>
            <a:ext cx="2068195" cy="95410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2021 год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200,0тыс.руб</a:t>
            </a:r>
            <a:r>
              <a:rPr lang="ru-RU" sz="2800" b="1" dirty="0" smtClean="0">
                <a:latin typeface="Monotype Corsiva" pitchFamily="66" charset="0"/>
              </a:rPr>
              <a:t>.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785918" y="3929066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1571604" y="4143380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751785" y="4107661"/>
            <a:ext cx="356396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5400000">
            <a:off x="4644232" y="4143380"/>
            <a:ext cx="427834" cy="794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00166" y="0"/>
            <a:ext cx="6572296" cy="523220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800" b="1" dirty="0" smtClean="0">
                <a:latin typeface="Monotype Corsiva" pitchFamily="66" charset="0"/>
              </a:rPr>
              <a:t>Подпрограмма «БЛАГОУСТРОЙСТВО»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00298" y="571480"/>
            <a:ext cx="370486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127000"/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Содержание мест захоронения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221" y="2000240"/>
            <a:ext cx="1866217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306,0 </a:t>
            </a:r>
            <a:r>
              <a:rPr lang="ru-RU" sz="2400" b="1" dirty="0" smtClean="0">
                <a:latin typeface="Monotype Corsiva" pitchFamily="66" charset="0"/>
              </a:rPr>
              <a:t>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102" y="2000240"/>
            <a:ext cx="159370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89274" y="2000240"/>
            <a:ext cx="1593706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0,0 тыс.руб.</a:t>
            </a:r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571604" y="157161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358084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429918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7501752" y="178513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357290" y="2786058"/>
            <a:ext cx="6572296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Повышение эффективности работ по благоустройству территории поселения</a:t>
            </a:r>
            <a:endParaRPr lang="ru-RU" sz="2800" b="1" dirty="0">
              <a:latin typeface="Monotype Corsiva" pitchFamily="66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571604" y="3714752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501752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4429918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1358084" y="3928272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714348" y="4071942"/>
            <a:ext cx="1857388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566,3тыс.руб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643702" y="4071942"/>
            <a:ext cx="2071702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0,0тыс.руб.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357554" y="4071942"/>
            <a:ext cx="2500330" cy="830997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98,5тыс.руб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42976" y="4857760"/>
            <a:ext cx="7000924" cy="461665"/>
          </a:xfrm>
          <a:prstGeom prst="rect">
            <a:avLst/>
          </a:prstGeom>
          <a:solidFill>
            <a:schemeClr val="accent3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500166" y="5643578"/>
            <a:ext cx="6143668" cy="158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50135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5400000">
            <a:off x="7430314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1286646" y="5857098"/>
            <a:ext cx="428628" cy="1588"/>
          </a:xfrm>
          <a:prstGeom prst="straightConnector1">
            <a:avLst/>
          </a:prstGeom>
          <a:ln>
            <a:solidFill>
              <a:schemeClr val="bg2">
                <a:lumMod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785786" y="6027003"/>
            <a:ext cx="1714512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6027003"/>
            <a:ext cx="2214546" cy="461665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428604"/>
            <a:ext cx="8501122" cy="64325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РАЗДЕЛ</a:t>
            </a: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«ОХРАНА ОКРУЖАЮЩЕЙ СРЕДЫ»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endParaRPr lang="ru-RU" sz="1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 проекте бюджета сельского поселения по разделу «Охрана окружающей среды» предусмотрены бюджетные ассигнования в сумме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30,0тыс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. рублей на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2019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 и на плановый период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2020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2021 </a:t>
            </a: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годов 0,0 тысяч рублей ежегодно.</a:t>
            </a:r>
            <a:endParaRPr lang="ru-RU" sz="12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u="sng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Расходы по разделу будут направлены на:</a:t>
            </a:r>
            <a:endParaRPr lang="ru-RU" sz="1200" b="1" u="sng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3186113" algn="ctr"/>
                <a:tab pos="5391150" algn="l"/>
              </a:tabLst>
            </a:pPr>
            <a:r>
              <a:rPr lang="ru-RU" sz="28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-создание комплексной системы управления твердыми бытовыми отходами и вторичными материальными ресурсами.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571612"/>
            <a:ext cx="1928826" cy="1355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1524642"/>
            <a:ext cx="2000264" cy="1315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257176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201972"/>
          </a:xfrm>
          <a:prstGeom prst="rect">
            <a:avLst/>
          </a:prstGeom>
          <a:solidFill>
            <a:srgbClr val="FFFF0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«КУЛЬТУРА, КИНЕМАТОГРАФИЯ» 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 проекте бюджета сельского поселения по разделу «Культура, кинематография» предусмотрены бюджетные ассигнования в </a:t>
            </a:r>
            <a:r>
              <a:rPr lang="ru-RU" sz="2000" b="1" dirty="0" smtClean="0">
                <a:latin typeface="Monotype Corsiva" pitchFamily="66" charset="0"/>
              </a:rPr>
              <a:t>2019 </a:t>
            </a:r>
            <a:r>
              <a:rPr lang="ru-RU" sz="2000" b="1" dirty="0" smtClean="0">
                <a:latin typeface="Monotype Corsiva" pitchFamily="66" charset="0"/>
              </a:rPr>
              <a:t>году в сумме </a:t>
            </a:r>
            <a:r>
              <a:rPr lang="ru-RU" sz="2000" b="1" dirty="0" smtClean="0">
                <a:latin typeface="Monotype Corsiva" pitchFamily="66" charset="0"/>
              </a:rPr>
              <a:t>3249,7 </a:t>
            </a:r>
            <a:r>
              <a:rPr lang="ru-RU" sz="2000" b="1" dirty="0" smtClean="0">
                <a:latin typeface="Monotype Corsiva" pitchFamily="66" charset="0"/>
              </a:rPr>
              <a:t>тыс. рублей, в </a:t>
            </a:r>
            <a:r>
              <a:rPr lang="ru-RU" sz="2000" b="1" dirty="0" smtClean="0">
                <a:latin typeface="Monotype Corsiva" pitchFamily="66" charset="0"/>
              </a:rPr>
              <a:t>2020 </a:t>
            </a:r>
            <a:r>
              <a:rPr lang="ru-RU" sz="2000" b="1" dirty="0" smtClean="0">
                <a:latin typeface="Monotype Corsiva" pitchFamily="66" charset="0"/>
              </a:rPr>
              <a:t>году в сумме </a:t>
            </a:r>
            <a:r>
              <a:rPr lang="ru-RU" sz="2000" b="1" dirty="0" smtClean="0">
                <a:latin typeface="Monotype Corsiva" pitchFamily="66" charset="0"/>
              </a:rPr>
              <a:t>2404,1 </a:t>
            </a:r>
            <a:r>
              <a:rPr lang="ru-RU" sz="2000" b="1" dirty="0" smtClean="0">
                <a:latin typeface="Monotype Corsiva" pitchFamily="66" charset="0"/>
              </a:rPr>
              <a:t>тыс. рублей и в </a:t>
            </a:r>
            <a:r>
              <a:rPr lang="ru-RU" sz="2000" b="1" dirty="0" smtClean="0">
                <a:latin typeface="Monotype Corsiva" pitchFamily="66" charset="0"/>
              </a:rPr>
              <a:t>2021 </a:t>
            </a:r>
            <a:r>
              <a:rPr lang="ru-RU" sz="2000" b="1" dirty="0" smtClean="0">
                <a:latin typeface="Monotype Corsiva" pitchFamily="66" charset="0"/>
              </a:rPr>
              <a:t>году в сумме </a:t>
            </a:r>
            <a:r>
              <a:rPr lang="ru-RU" sz="2000" b="1" dirty="0" smtClean="0">
                <a:latin typeface="Monotype Corsiva" pitchFamily="66" charset="0"/>
              </a:rPr>
              <a:t>2380,0 </a:t>
            </a:r>
            <a:r>
              <a:rPr lang="ru-RU" sz="2000" b="1" dirty="0" smtClean="0">
                <a:latin typeface="Monotype Corsiva" pitchFamily="66" charset="0"/>
              </a:rPr>
              <a:t>тыс. рублей.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финансовое обеспечение выполнения муниципальных заданий бюджетными и автономными учреждениями культуры в </a:t>
            </a:r>
            <a:r>
              <a:rPr lang="ru-RU" sz="2000" b="1" dirty="0" smtClean="0">
                <a:latin typeface="Monotype Corsiva" pitchFamily="66" charset="0"/>
              </a:rPr>
              <a:t>2019-2021 </a:t>
            </a:r>
            <a:r>
              <a:rPr lang="ru-RU" sz="2000" b="1" dirty="0" smtClean="0">
                <a:latin typeface="Monotype Corsiva" pitchFamily="66" charset="0"/>
              </a:rPr>
              <a:t>годах, что позволит реализовать мероприятия по сохранению, использованию и популяризации объектов культурного наследия (памятников истории и культуры), находящихся в собственности сельского поселения, оказать поддержку учреждениям культуры в целях качественного предоставления населению поселения государственных (муниципальных) услуг в сфере культуры;                                                                   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-во исполнение Указа Президента Российской Федерации от 07.05.2012 года № 597, а также в соответствии с постановлением Администрации Новоцимлянского сельского поселения от 12.07.2013 года № 43 «Об утверждении Плана мероприятий («дорожной карты») «Изменения в отраслях социальной сферы, направленные на повышение эффективности сферы культуры в </a:t>
            </a:r>
            <a:r>
              <a:rPr lang="ru-RU" sz="2000" b="1" dirty="0" err="1" smtClean="0">
                <a:latin typeface="Monotype Corsiva" pitchFamily="66" charset="0"/>
              </a:rPr>
              <a:t>Новоцимлянском</a:t>
            </a:r>
            <a:r>
              <a:rPr lang="ru-RU" sz="2000" b="1" dirty="0" smtClean="0">
                <a:latin typeface="Monotype Corsiva" pitchFamily="66" charset="0"/>
              </a:rPr>
              <a:t> сельском поселении».</a:t>
            </a:r>
            <a:endParaRPr lang="ru-RU" sz="2400" b="1" dirty="0" smtClean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65421">
            <a:off x="628783" y="265616"/>
            <a:ext cx="266601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0"/>
            <a:ext cx="1928826" cy="144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65529">
            <a:off x="6355180" y="314247"/>
            <a:ext cx="2550264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57158" y="0"/>
            <a:ext cx="8501122" cy="575542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«ОБРАЗОВАНИЕ»</a:t>
            </a: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36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Расходы по разделу направлены на профессиональную подготовку, переподготовку и повышения квалификации лиц, замещающие должности муниципальных служащих в рамках внепрограммных расходов муниципальных органов  Новоцимлянского сельского поселения </a:t>
            </a:r>
            <a:r>
              <a:rPr lang="ru-RU" sz="2800" b="1" dirty="0" smtClean="0">
                <a:latin typeface="Monotype Corsiva" pitchFamily="66" charset="0"/>
              </a:rPr>
              <a:t>на 2019 год  - 15 тыс. рублей, на 2020-2021 </a:t>
            </a:r>
            <a:r>
              <a:rPr lang="ru-RU" sz="2800" b="1" dirty="0" smtClean="0">
                <a:latin typeface="Monotype Corsiva" pitchFamily="66" charset="0"/>
              </a:rPr>
              <a:t>годы в сумме 10,0 тыс. рублей ежегодно.</a:t>
            </a:r>
          </a:p>
          <a:p>
            <a:endParaRPr lang="ru-RU" sz="2000" dirty="0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1702">
            <a:off x="314405" y="487476"/>
            <a:ext cx="2535408" cy="2021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1142984"/>
            <a:ext cx="2260763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75029">
            <a:off x="6497648" y="615775"/>
            <a:ext cx="2428892" cy="179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5357826"/>
            <a:ext cx="2697425" cy="1500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214514" y="142852"/>
            <a:ext cx="6929486" cy="64940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Раздел «</a:t>
            </a:r>
            <a:r>
              <a:rPr lang="ru-RU" sz="4000" b="1" dirty="0" err="1" smtClean="0">
                <a:latin typeface="Monotype Corsiva" pitchFamily="66" charset="0"/>
              </a:rPr>
              <a:t>Энергоэфективность</a:t>
            </a:r>
            <a:r>
              <a:rPr lang="ru-RU" sz="4000" b="1" dirty="0" smtClean="0">
                <a:latin typeface="Monotype Corsiva" pitchFamily="66" charset="0"/>
              </a:rPr>
              <a:t> и развитие энергетики» </a:t>
            </a:r>
            <a:endParaRPr lang="ru-RU" sz="28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Объем финансирование на муниципальную программу в проекте бюджета  Новоцимлянского сельского поселения запланировано в сумме 30,0 тыс. рублей. </a:t>
            </a:r>
          </a:p>
          <a:p>
            <a:pPr algn="ctr"/>
            <a:r>
              <a:rPr lang="ru-RU" sz="2800" b="1" u="sng" dirty="0" smtClean="0">
                <a:latin typeface="Monotype Corsiva" pitchFamily="66" charset="0"/>
              </a:rPr>
              <a:t>Задачи муниципальной программы: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реализация организационных мероприятий по энергосбережению и повышению энергетической эффективности; </a:t>
            </a:r>
          </a:p>
          <a:p>
            <a:pPr>
              <a:buFontTx/>
              <a:buChar char="-"/>
            </a:pPr>
            <a:r>
              <a:rPr lang="ru-RU" sz="2800" b="1" dirty="0" smtClean="0">
                <a:latin typeface="Monotype Corsiva" pitchFamily="66" charset="0"/>
              </a:rPr>
              <a:t>оснащение приборами учета использования энергетических ресурсов; </a:t>
            </a:r>
          </a:p>
          <a:p>
            <a:r>
              <a:rPr lang="ru-RU" sz="2800" b="1" dirty="0" smtClean="0">
                <a:latin typeface="Monotype Corsiva" pitchFamily="66" charset="0"/>
              </a:rPr>
              <a:t>- повышение эффективности системы электроснабжения.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71678"/>
            <a:ext cx="2643174" cy="21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86256"/>
            <a:ext cx="2241699" cy="21907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42910" y="0"/>
            <a:ext cx="7929618" cy="5324535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«ФИЗИЧЕСКАЯ КУЛЬТУРА И СПОРТ»</a:t>
            </a:r>
          </a:p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сельского поселения по разделу «Физическая культура и спорт» предусмотрены бюджетные ассигнования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году – 10,0 тыс. рублей, в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году – 45,0 тыс. рублей и в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году – 45,0 тыс. рублей.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           - на исполнение календарного плана официальных физкультурных и спортивных мероприятий поселения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928670"/>
            <a:ext cx="3076575" cy="20478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821842"/>
            <a:ext cx="2786082" cy="21547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842554"/>
            <a:ext cx="3000396" cy="22054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Овал 7"/>
          <p:cNvSpPr/>
          <p:nvPr/>
        </p:nvSpPr>
        <p:spPr>
          <a:xfrm>
            <a:off x="2214546" y="3929066"/>
            <a:ext cx="4429156" cy="2286040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Муниципальных программ Новоцимлянского  сельского поселения на достижение целей и задач социально экономического развития сельского поселения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3208" y="0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Проект Решения «О бюджете Новоцимлянского 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2021годов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4678" y="1000108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Проект подготовлен: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0" y="1428736"/>
            <a:ext cx="4643438" cy="271464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На основе основных направлениях Бюджетной и налоговой политики Новоцимлянского сельского поселения на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2019 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-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2021годов</a:t>
            </a:r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. 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714876" y="1428736"/>
            <a:ext cx="4429124" cy="2571768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Monotype Corsiva" pitchFamily="66" charset="0"/>
              </a:rPr>
              <a:t>Предварительных итогах социально-экономического развития за истекший период текущего финансового года и ожидаемые итоги социально-экономического развития за текущий финансовый год</a:t>
            </a:r>
            <a:endParaRPr lang="ru-RU" sz="20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6150114"/>
            <a:ext cx="8215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Monotype Corsiva" pitchFamily="66" charset="0"/>
              </a:rPr>
              <a:t>Особенностью подготовки проекта к трехстороннему бюджетному планированию в соответствии с требованиями Законодательства  РФ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283" y="0"/>
            <a:ext cx="8929718" cy="5878532"/>
          </a:xfrm>
          <a:prstGeom prst="rect">
            <a:avLst/>
          </a:prstGeom>
          <a:solidFill>
            <a:srgbClr val="92D050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«ОБЩЕГОСУДАРСТВЕННЫЕ ВОПРОСЫ»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проекте бюджета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по разделу предусмотрены бюджетные ассигнования в сумме </a:t>
            </a:r>
            <a:r>
              <a:rPr lang="ru-RU" sz="2400" b="1" dirty="0" smtClean="0">
                <a:latin typeface="Monotype Corsiva" pitchFamily="66" charset="0"/>
              </a:rPr>
              <a:t>4545,4 </a:t>
            </a:r>
            <a:r>
              <a:rPr lang="ru-RU" sz="2400" b="1" dirty="0" smtClean="0">
                <a:latin typeface="Monotype Corsiva" pitchFamily="66" charset="0"/>
              </a:rPr>
              <a:t>тыс. рублей в </a:t>
            </a:r>
            <a:r>
              <a:rPr lang="ru-RU" sz="2400" b="1" dirty="0" smtClean="0">
                <a:latin typeface="Monotype Corsiva" pitchFamily="66" charset="0"/>
              </a:rPr>
              <a:t>2020году  3132,2  </a:t>
            </a:r>
            <a:r>
              <a:rPr lang="ru-RU" sz="2400" b="1" dirty="0" smtClean="0">
                <a:latin typeface="Monotype Corsiva" pitchFamily="66" charset="0"/>
              </a:rPr>
              <a:t>тыс. рублей и в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году  </a:t>
            </a:r>
            <a:r>
              <a:rPr lang="ru-RU" sz="2400" b="1" dirty="0" smtClean="0">
                <a:latin typeface="Monotype Corsiva" pitchFamily="66" charset="0"/>
              </a:rPr>
              <a:t>3282,0 </a:t>
            </a:r>
            <a:r>
              <a:rPr lang="ru-RU" sz="2400" b="1" dirty="0" smtClean="0">
                <a:latin typeface="Monotype Corsiva" pitchFamily="66" charset="0"/>
              </a:rPr>
              <a:t>тыс. рублей. </a:t>
            </a:r>
          </a:p>
          <a:p>
            <a:pPr algn="ctr"/>
            <a:r>
              <a:rPr lang="ru-RU" sz="2400" b="1" u="sng" dirty="0" smtClean="0">
                <a:latin typeface="Monotype Corsiva" pitchFamily="66" charset="0"/>
              </a:rPr>
              <a:t>Расходы по разделу будут направлены на:</a:t>
            </a:r>
          </a:p>
          <a:p>
            <a:r>
              <a:rPr lang="ru-RU" sz="2400" b="1" dirty="0" smtClean="0">
                <a:latin typeface="Monotype Corsiva" pitchFamily="66" charset="0"/>
              </a:rPr>
              <a:t>- Финансовое обеспечение деятельности муниципальных органов      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в сумме </a:t>
            </a:r>
            <a:r>
              <a:rPr lang="ru-RU" sz="2400" b="1" dirty="0" smtClean="0">
                <a:latin typeface="Monotype Corsiva" pitchFamily="66" charset="0"/>
              </a:rPr>
              <a:t>4346,0 </a:t>
            </a:r>
            <a:r>
              <a:rPr lang="ru-RU" sz="2400" b="1" dirty="0" smtClean="0">
                <a:latin typeface="Monotype Corsiva" pitchFamily="66" charset="0"/>
              </a:rPr>
              <a:t>тыс. рублей в </a:t>
            </a:r>
            <a:r>
              <a:rPr lang="ru-RU" sz="2400" b="1" dirty="0" smtClean="0">
                <a:latin typeface="Monotype Corsiva" pitchFamily="66" charset="0"/>
              </a:rPr>
              <a:t>2020году 2954,2 </a:t>
            </a:r>
            <a:r>
              <a:rPr lang="ru-RU" sz="2400" b="1" dirty="0" smtClean="0">
                <a:latin typeface="Monotype Corsiva" pitchFamily="66" charset="0"/>
              </a:rPr>
              <a:t>тыс. рублей в </a:t>
            </a:r>
            <a:r>
              <a:rPr lang="ru-RU" sz="2400" b="1" dirty="0" smtClean="0">
                <a:latin typeface="Monotype Corsiva" pitchFamily="66" charset="0"/>
              </a:rPr>
              <a:t>2021году 2807,2тыс</a:t>
            </a:r>
            <a:r>
              <a:rPr lang="ru-RU" sz="2400" b="1" dirty="0" smtClean="0">
                <a:latin typeface="Monotype Corsiva" pitchFamily="66" charset="0"/>
              </a:rPr>
              <a:t>. рублей.</a:t>
            </a:r>
          </a:p>
          <a:p>
            <a:r>
              <a:rPr lang="ru-RU" sz="2400" b="1" dirty="0" smtClean="0">
                <a:latin typeface="Monotype Corsiva" pitchFamily="66" charset="0"/>
              </a:rPr>
              <a:t> - Уплата членских взносов в Ассоциацию экономического взаимодействия субъектов РФ Южного федерального округа «Юг» в сумме </a:t>
            </a:r>
            <a:r>
              <a:rPr lang="ru-RU" sz="2400" b="1" dirty="0" smtClean="0">
                <a:latin typeface="Monotype Corsiva" pitchFamily="66" charset="0"/>
              </a:rPr>
              <a:t>16,0тыс</a:t>
            </a:r>
            <a:r>
              <a:rPr lang="ru-RU" sz="2400" b="1" dirty="0" smtClean="0">
                <a:latin typeface="Monotype Corsiva" pitchFamily="66" charset="0"/>
              </a:rPr>
              <a:t>. рублей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Оценка  </a:t>
            </a:r>
            <a:r>
              <a:rPr lang="ru-RU" sz="2400" b="1" dirty="0" smtClean="0">
                <a:latin typeface="Monotype Corsiva" pitchFamily="66" charset="0"/>
              </a:rPr>
              <a:t>муниципального имущества, признание права и регулирование отношений по муниципальной собственности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2019 год </a:t>
            </a:r>
            <a:r>
              <a:rPr lang="ru-RU" sz="2400" b="1" dirty="0" smtClean="0">
                <a:latin typeface="Monotype Corsiva" pitchFamily="66" charset="0"/>
              </a:rPr>
              <a:t>в сумме  </a:t>
            </a:r>
            <a:r>
              <a:rPr lang="ru-RU" sz="2400" b="1" dirty="0" smtClean="0">
                <a:latin typeface="Monotype Corsiva" pitchFamily="66" charset="0"/>
              </a:rPr>
              <a:t>56,0тыс</a:t>
            </a:r>
            <a:r>
              <a:rPr lang="ru-RU" sz="2400" b="1" dirty="0" smtClean="0">
                <a:latin typeface="Monotype Corsiva" pitchFamily="66" charset="0"/>
              </a:rPr>
              <a:t>. рублей;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285728"/>
            <a:ext cx="8072494" cy="4770537"/>
          </a:xfrm>
          <a:prstGeom prst="rect">
            <a:avLst/>
          </a:prstGeom>
          <a:solidFill>
            <a:schemeClr val="accent6">
              <a:lumMod val="75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Раздел «Обеспечение общественного порядка и противодействие преступности» </a:t>
            </a:r>
          </a:p>
          <a:p>
            <a:pPr algn="ctr"/>
            <a:endParaRPr lang="ru-RU" sz="2400" b="1" dirty="0" smtClean="0"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В муниципальную программу входит три подпрограммы: - Противодействие коррупции на территории сельского поселения; - Противодействие экстремизма и терроризма на территории сельского поселения; - Комплексные меры противодействия злоупотреблению наркотиков и их незаконному обороту. - Общий объем финансирование муниципальной программы в проекте бюджета  Новоцимлянского сельского поселения на </a:t>
            </a:r>
            <a:r>
              <a:rPr lang="ru-RU" sz="2400" b="1" dirty="0" smtClean="0">
                <a:latin typeface="Monotype Corsiva" pitchFamily="66" charset="0"/>
              </a:rPr>
              <a:t>2019  </a:t>
            </a:r>
            <a:r>
              <a:rPr lang="ru-RU" sz="2400" b="1" dirty="0" smtClean="0">
                <a:latin typeface="Monotype Corsiva" pitchFamily="66" charset="0"/>
              </a:rPr>
              <a:t>год 5,0 тысяч рублей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и 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годов в объеме </a:t>
            </a:r>
            <a:r>
              <a:rPr lang="ru-RU" sz="2400" b="1" dirty="0" smtClean="0">
                <a:latin typeface="Monotype Corsiva" pitchFamily="66" charset="0"/>
              </a:rPr>
              <a:t>0,00 </a:t>
            </a:r>
            <a:r>
              <a:rPr lang="ru-RU" sz="2400" b="1" dirty="0" smtClean="0">
                <a:latin typeface="Monotype Corsiva" pitchFamily="66" charset="0"/>
              </a:rPr>
              <a:t>тыс. рублей ежегодно.</a:t>
            </a: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714884"/>
            <a:ext cx="2589977" cy="21431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643446"/>
            <a:ext cx="2714644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572008"/>
            <a:ext cx="2411614" cy="20717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53"/>
            <a:ext cx="9036496" cy="6463308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indent="450850" algn="ctr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РАЗДЕЛ</a:t>
            </a:r>
            <a:endParaRPr lang="ru-RU" sz="1400" b="1" dirty="0">
              <a:latin typeface="Monotype Corsiva" pitchFamily="66" charset="0"/>
            </a:endParaRPr>
          </a:p>
          <a:p>
            <a:pPr indent="450850" algn="ctr" eaLnBrk="0" hangingPunct="0"/>
            <a:r>
              <a:rPr lang="ru-RU" sz="3200" b="1" dirty="0">
                <a:latin typeface="Monotype Corsiva" pitchFamily="66" charset="0"/>
                <a:cs typeface="Times New Roman" pitchFamily="18" charset="0"/>
              </a:rPr>
              <a:t>«СОЦИАЛЬНАЯ ПОЛИТИКА»</a:t>
            </a: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endParaRPr lang="ru-RU" sz="1200" b="1" dirty="0">
              <a:latin typeface="Monotype Corsiva" pitchFamily="66" charset="0"/>
            </a:endParaRPr>
          </a:p>
          <a:p>
            <a:pPr indent="450850" algn="ctr" eaLnBrk="0" hangingPunct="0"/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По данному разделу предусмотрены расходы на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2019 год 60тыс. рублей, на 2020 и 2021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годы в сумме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62,3 тыс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. рублей 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и 64,8 тыс. рублей соответственно.</a:t>
            </a:r>
            <a:endParaRPr lang="ru-RU" sz="2800" b="1" dirty="0">
              <a:latin typeface="Monotype Corsiva" pitchFamily="66" charset="0"/>
              <a:cs typeface="Times New Roman" pitchFamily="18" charset="0"/>
            </a:endParaRPr>
          </a:p>
          <a:p>
            <a:pPr indent="450850" algn="ctr" eaLnBrk="0" hangingPunct="0"/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Это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средства на выплаты государственной пенсии за выслугу лет лицам, замещающим </a:t>
            </a:r>
          </a:p>
          <a:p>
            <a:pPr indent="450850" algn="ctr" eaLnBrk="0" hangingPunct="0"/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муниципальные должности и должности муниципальной службы в рамках  непрограммных расходов муниципальных </a:t>
            </a:r>
          </a:p>
          <a:p>
            <a:pPr indent="450850" algn="ctr" eaLnBrk="0" hangingPunct="0"/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органов </a:t>
            </a:r>
            <a:r>
              <a:rPr lang="ru-RU" sz="2800" b="1" dirty="0" err="1" smtClean="0">
                <a:latin typeface="Monotype Corsiva" pitchFamily="66" charset="0"/>
                <a:cs typeface="Times New Roman" pitchFamily="18" charset="0"/>
              </a:rPr>
              <a:t>Новоцимлянского</a:t>
            </a:r>
            <a:r>
              <a:rPr lang="ru-RU" sz="2800" b="1" dirty="0" smtClean="0">
                <a:latin typeface="Monotype Corsiva" pitchFamily="66" charset="0"/>
                <a:cs typeface="Times New Roman" pitchFamily="18" charset="0"/>
              </a:rPr>
              <a:t> </a:t>
            </a:r>
            <a:r>
              <a:rPr lang="ru-RU" sz="2800" b="1" dirty="0">
                <a:latin typeface="Monotype Corsiva" pitchFamily="66" charset="0"/>
                <a:cs typeface="Times New Roman" pitchFamily="18" charset="0"/>
              </a:rPr>
              <a:t>сельского поселения.</a:t>
            </a:r>
            <a:endParaRPr lang="ru-RU" sz="3600" b="1" dirty="0">
              <a:latin typeface="Monotype Corsiva" pitchFamily="66" charset="0"/>
            </a:endParaRPr>
          </a:p>
          <a:p>
            <a:pPr indent="450850"/>
            <a:endParaRPr lang="ru-RU" dirty="0">
              <a:latin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80533"/>
            <a:ext cx="2357454" cy="1762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1" y="905826"/>
            <a:ext cx="2500331" cy="166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947063"/>
            <a:ext cx="2286016" cy="1551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14282" y="285728"/>
            <a:ext cx="8715436" cy="387798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Источники финансирования </a:t>
            </a:r>
          </a:p>
          <a:p>
            <a:pPr lvl="0"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дефицита бюджета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Новоцимлянского  сельского поселения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Общий объем источников финансирования дефицита бюджета сельского поселения </a:t>
            </a:r>
          </a:p>
          <a:p>
            <a:pPr lvl="0" indent="45085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прогнозируется в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2019-2021 </a:t>
            </a:r>
            <a:r>
              <a:rPr lang="ru-RU" sz="2800" b="1" dirty="0" smtClean="0">
                <a:solidFill>
                  <a:srgbClr val="00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годах в сумме 0,0 рублей.</a:t>
            </a:r>
            <a:endParaRPr lang="ru-RU" sz="3600" b="1" dirty="0" smtClean="0">
              <a:latin typeface="Monotype Corsiva" pitchFamily="66" charset="0"/>
              <a:cs typeface="Arial" pitchFamily="34" charset="0"/>
            </a:endParaRPr>
          </a:p>
          <a:p>
            <a:endParaRPr lang="ru-RU" b="1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3286148" cy="26070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857628"/>
            <a:ext cx="2768895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3929066"/>
            <a:ext cx="2827649" cy="24272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20168" y="0"/>
            <a:ext cx="8103500" cy="1200329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Основные параметры проекта бюджета Новоцимлянского сельского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поселения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и плановый период </a:t>
            </a:r>
            <a:r>
              <a:rPr lang="ru-RU" sz="2400" b="1" dirty="0" smtClean="0">
                <a:latin typeface="Monotype Corsiva" pitchFamily="66" charset="0"/>
              </a:rPr>
              <a:t>2020и 2021 </a:t>
            </a:r>
            <a:r>
              <a:rPr lang="ru-RU" sz="2400" b="1" dirty="0" smtClean="0">
                <a:latin typeface="Monotype Corsiva" pitchFamily="66" charset="0"/>
              </a:rPr>
              <a:t>годов 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Предлагаются в соответствии с нижеприведенной таблицей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43775"/>
              </p:ext>
            </p:extLst>
          </p:nvPr>
        </p:nvGraphicFramePr>
        <p:xfrm>
          <a:off x="357120" y="1214423"/>
          <a:ext cx="8572597" cy="37490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393921"/>
                <a:gridCol w="1115134"/>
                <a:gridCol w="1045438"/>
                <a:gridCol w="906046"/>
                <a:gridCol w="1045438"/>
                <a:gridCol w="1045438"/>
                <a:gridCol w="949607"/>
                <a:gridCol w="1071575"/>
              </a:tblGrid>
              <a:tr h="341508">
                <a:tc rowSpan="2"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Проект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36603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Бюджет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2018 </a:t>
                      </a:r>
                      <a:r>
                        <a:rPr lang="ru-RU" baseline="0" dirty="0" smtClean="0"/>
                        <a:t>года на </a:t>
                      </a:r>
                      <a:r>
                        <a:rPr lang="ru-RU" baseline="0" dirty="0" smtClean="0"/>
                        <a:t>01.11.2018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 к </a:t>
                      </a:r>
                      <a:r>
                        <a:rPr lang="ru-RU" dirty="0" smtClean="0"/>
                        <a:t>2018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</a:t>
                      </a:r>
                      <a:r>
                        <a:rPr lang="ru-RU" dirty="0" smtClean="0"/>
                        <a:t>2019 </a:t>
                      </a:r>
                      <a:r>
                        <a:rPr lang="ru-RU" dirty="0" smtClean="0"/>
                        <a:t>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Темп роста к 2019 г.</a:t>
                      </a:r>
                      <a:r>
                        <a:rPr lang="ru-RU" baseline="0" dirty="0" smtClean="0"/>
                        <a:t> %</a:t>
                      </a:r>
                      <a:endParaRPr lang="ru-RU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9687,0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10317,0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5981,8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92,1</a:t>
                      </a:r>
                      <a:endParaRPr lang="ru-RU" dirty="0"/>
                    </a:p>
                  </a:txBody>
                  <a:tcPr/>
                </a:tc>
              </a:tr>
              <a:tr h="341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8481,5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10317,0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121,6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6491,5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5981,8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92,1</a:t>
                      </a:r>
                      <a:endParaRPr lang="ru-RU" dirty="0"/>
                    </a:p>
                  </a:txBody>
                  <a:tcPr/>
                </a:tc>
              </a:tr>
              <a:tr h="11099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Источники финансирования дефицита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7158" y="4919008"/>
            <a:ext cx="5052986" cy="1631216"/>
          </a:xfrm>
          <a:prstGeom prst="rect">
            <a:avLst/>
          </a:prstGeom>
          <a:solidFill>
            <a:schemeClr val="bg2">
              <a:lumMod val="50000"/>
            </a:schemeClr>
          </a:solidFill>
          <a:effectLst>
            <a:softEdge rad="317500"/>
          </a:effectLst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Структура доходов в </a:t>
            </a:r>
            <a:r>
              <a:rPr lang="ru-RU" sz="2000" b="1" dirty="0" smtClean="0">
                <a:latin typeface="Monotype Corsiva" pitchFamily="66" charset="0"/>
              </a:rPr>
              <a:t>2019году </a:t>
            </a:r>
            <a:r>
              <a:rPr lang="ru-RU" sz="2000" b="1" dirty="0" smtClean="0">
                <a:latin typeface="Monotype Corsiva" pitchFamily="66" charset="0"/>
              </a:rPr>
              <a:t>останется прежней</a:t>
            </a:r>
          </a:p>
          <a:p>
            <a:r>
              <a:rPr lang="ru-RU" sz="2000" b="1" dirty="0" smtClean="0">
                <a:latin typeface="Monotype Corsiva" pitchFamily="66" charset="0"/>
              </a:rPr>
              <a:t>Наибольший удельный вес составит: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юридических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Земельный налог с физических лиц – 100%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latin typeface="Monotype Corsiva" pitchFamily="66" charset="0"/>
              </a:rPr>
              <a:t>Единый сельскохозяйственный налог – 40% 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6831" y="5000636"/>
            <a:ext cx="1129511" cy="785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4911338"/>
            <a:ext cx="1357322" cy="1017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94" y="5492163"/>
            <a:ext cx="2189407" cy="1365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786454"/>
            <a:ext cx="1816180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43042" y="214290"/>
            <a:ext cx="6465231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ДОХОДЫ БЮДЖЕТА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Состоят из налоговых и неналоговых доходов, </a:t>
            </a:r>
          </a:p>
          <a:p>
            <a:pPr algn="ctr"/>
            <a:r>
              <a:rPr lang="ru-RU" sz="2800" b="1" dirty="0" smtClean="0">
                <a:latin typeface="Monotype Corsiva" pitchFamily="66" charset="0"/>
              </a:rPr>
              <a:t>а также безвозмездных поступлений</a:t>
            </a: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86116" y="1643050"/>
            <a:ext cx="2714644" cy="5715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ДОХОДЫ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2571744"/>
            <a:ext cx="2786082" cy="7143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НАЛОГОВЫЕ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2571744"/>
            <a:ext cx="3143272" cy="71438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Monotype Corsiva" pitchFamily="66" charset="0"/>
              </a:rPr>
              <a:t>НЕНАЛОГОВЫЕ</a:t>
            </a:r>
            <a:endParaRPr lang="ru-RU" sz="3200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43636" y="2571744"/>
            <a:ext cx="2786082" cy="7143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БЕЗВОЗМЕЗДНЫЕ</a:t>
            </a:r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tx1"/>
                </a:solidFill>
                <a:latin typeface="Monotype Corsiva" pitchFamily="66" charset="0"/>
              </a:rPr>
              <a:t>ПОСТУПЛЕНИЯ</a:t>
            </a:r>
            <a:endParaRPr lang="ru-RU" b="1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331853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доходы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Налог на имущество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физических лиц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Единый  </a:t>
            </a:r>
            <a:r>
              <a:rPr lang="ru-RU" sz="2400" b="1" dirty="0" err="1" smtClean="0">
                <a:latin typeface="Monotype Corsiva" pitchFamily="66" charset="0"/>
              </a:rPr>
              <a:t>сельскохозяй</a:t>
            </a:r>
            <a:r>
              <a:rPr lang="ru-RU" sz="2400" b="1" dirty="0" smtClean="0">
                <a:latin typeface="Monotype Corsiva" pitchFamily="66" charset="0"/>
              </a:rPr>
              <a:t>-</a:t>
            </a:r>
          </a:p>
          <a:p>
            <a:pPr algn="ctr"/>
            <a:r>
              <a:rPr lang="ru-RU" sz="2400" b="1" dirty="0" err="1" smtClean="0">
                <a:latin typeface="Monotype Corsiva" pitchFamily="66" charset="0"/>
              </a:rPr>
              <a:t>ственный</a:t>
            </a:r>
            <a:r>
              <a:rPr lang="ru-RU" sz="2400" b="1" dirty="0" smtClean="0">
                <a:latin typeface="Monotype Corsiva" pitchFamily="66" charset="0"/>
              </a:rPr>
              <a:t> налог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-Государственная пошлина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3500438"/>
            <a:ext cx="268695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-штрафы, санкции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возмещение ущерба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Доходы от продажи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материальных и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нематериальных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 активов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86512" y="3571876"/>
            <a:ext cx="26148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Безвозмездные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поступления от 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других бюджетов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бюджетной системы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85720" y="214290"/>
            <a:ext cx="8643966" cy="6617196"/>
          </a:xfrm>
          <a:prstGeom prst="rect">
            <a:avLst/>
          </a:prstGeom>
          <a:solidFill>
            <a:schemeClr val="accent1"/>
          </a:solidFill>
          <a:effectLst>
            <a:softEdge rad="635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Monotype Corsiva" pitchFamily="66" charset="0"/>
              </a:rPr>
              <a:t>Налог на доходы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Объем поступлений по налогу на доходы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2019год </a:t>
            </a:r>
            <a:r>
              <a:rPr lang="ru-RU" sz="24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539,5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тыс.руб. и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2020и 2021 </a:t>
            </a:r>
            <a:r>
              <a:rPr lang="ru-RU" sz="2400" b="1" dirty="0" smtClean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388,8тыс.руб</a:t>
            </a:r>
            <a:r>
              <a:rPr lang="ru-RU" sz="2400" b="1" dirty="0" smtClean="0">
                <a:latin typeface="Monotype Corsiva" pitchFamily="66" charset="0"/>
              </a:rPr>
              <a:t>. и </a:t>
            </a:r>
            <a:r>
              <a:rPr lang="ru-RU" sz="2400" b="1" dirty="0" smtClean="0">
                <a:latin typeface="Monotype Corsiva" pitchFamily="66" charset="0"/>
              </a:rPr>
              <a:t>413,7</a:t>
            </a:r>
            <a:r>
              <a:rPr lang="ru-RU" sz="2400" b="1" dirty="0" smtClean="0">
                <a:latin typeface="Monotype Corsiva" pitchFamily="66" charset="0"/>
              </a:rPr>
              <a:t>тыс</a:t>
            </a:r>
            <a:r>
              <a:rPr lang="ru-RU" sz="2400" b="1" dirty="0" smtClean="0">
                <a:latin typeface="Monotype Corsiva" pitchFamily="66" charset="0"/>
              </a:rPr>
              <a:t>. руб. соответственно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pPr algn="just"/>
            <a:r>
              <a:rPr lang="ru-RU" sz="2400" b="1" dirty="0">
                <a:latin typeface="Monotype Corsiva" pitchFamily="66" charset="0"/>
              </a:rPr>
              <a:t>В 2019-2021 годах будет продолжена реализация мер по повышению оплаты труда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  <a:endParaRPr lang="ru-RU" sz="2400" b="1" dirty="0" smtClean="0">
              <a:latin typeface="Monotype Corsiva" pitchFamily="66" charset="0"/>
            </a:endParaRPr>
          </a:p>
          <a:p>
            <a:r>
              <a:rPr lang="ru-RU" sz="2400" b="1" i="1" dirty="0" smtClean="0">
                <a:latin typeface="Monotype Corsiva" pitchFamily="66" charset="0"/>
              </a:rPr>
              <a:t>.</a:t>
            </a:r>
            <a:r>
              <a:rPr lang="ru-RU" sz="2400" b="1" dirty="0" smtClean="0">
                <a:latin typeface="Monotype Corsiva" pitchFamily="66" charset="0"/>
              </a:rPr>
              <a:t>Наиболее </a:t>
            </a:r>
            <a:r>
              <a:rPr lang="ru-RU" sz="2400" b="1" dirty="0" smtClean="0">
                <a:latin typeface="Monotype Corsiva" pitchFamily="66" charset="0"/>
              </a:rPr>
              <a:t>крупными плательщиками налога на доходы физических лиц в сельском поселении являются предприятия</a:t>
            </a:r>
            <a:r>
              <a:rPr lang="ru-RU" sz="2400" b="1" dirty="0" smtClean="0">
                <a:latin typeface="Monotype Corsiva" pitchFamily="66" charset="0"/>
              </a:rPr>
              <a:t>:</a:t>
            </a:r>
            <a:endParaRPr lang="ru-RU" sz="1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err="1" smtClean="0">
                <a:latin typeface="Monotype Corsiva" pitchFamily="66" charset="0"/>
              </a:rPr>
              <a:t>ООО»Новоцимлянское</a:t>
            </a:r>
            <a:r>
              <a:rPr lang="ru-RU" sz="2400" b="1" dirty="0" smtClean="0">
                <a:latin typeface="Monotype Corsiva" pitchFamily="66" charset="0"/>
              </a:rPr>
              <a:t>-Руслан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</a:pPr>
            <a:endParaRPr lang="ru-RU" sz="24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-ООО «</a:t>
            </a:r>
            <a:r>
              <a:rPr lang="ru-RU" sz="2400" b="1" dirty="0" err="1" smtClean="0">
                <a:latin typeface="Monotype Corsiva" pitchFamily="66" charset="0"/>
              </a:rPr>
              <a:t>Новоцимлянское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ООО «Земля</a:t>
            </a:r>
            <a:r>
              <a:rPr lang="ru-RU" sz="2400" b="1" dirty="0" smtClean="0">
                <a:latin typeface="Monotype Corsiva" pitchFamily="66" charset="0"/>
              </a:rPr>
              <a:t>»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ИП К(Ф)Х Холодков В.В</a:t>
            </a:r>
            <a:r>
              <a:rPr lang="ru-RU" sz="2400" b="1" dirty="0" smtClean="0">
                <a:latin typeface="Monotype Corsiva" pitchFamily="66" charset="0"/>
              </a:rPr>
              <a:t>.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r>
              <a:rPr lang="ru-RU" sz="2400" b="1" dirty="0" smtClean="0">
                <a:latin typeface="Monotype Corsiva" pitchFamily="66" charset="0"/>
              </a:rPr>
              <a:t> Бюджетные учреждения</a:t>
            </a:r>
          </a:p>
          <a:p>
            <a:pPr>
              <a:buFontTx/>
              <a:buChar char="-"/>
            </a:pPr>
            <a:endParaRPr lang="ru-RU" sz="1200" b="1" dirty="0" smtClean="0">
              <a:latin typeface="Monotype Corsiva" pitchFamily="66" charset="0"/>
            </a:endParaRPr>
          </a:p>
          <a:p>
            <a:pPr>
              <a:buFontTx/>
              <a:buChar char="-"/>
            </a:pPr>
            <a:endParaRPr lang="ru-RU" sz="2400" b="1" dirty="0">
              <a:latin typeface="Monotype Corsiva" pitchFamily="66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5217">
            <a:off x="5915287" y="3125415"/>
            <a:ext cx="1676400" cy="95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2181">
            <a:off x="7503942" y="3781992"/>
            <a:ext cx="1549389" cy="1162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7886">
            <a:off x="5751557" y="4256352"/>
            <a:ext cx="1773243" cy="10046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04452">
            <a:off x="5526190" y="5578722"/>
            <a:ext cx="1382710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049621">
            <a:off x="4238894" y="4309757"/>
            <a:ext cx="1382711" cy="1037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solidFill>
              <a:schemeClr val="tx2"/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500034" y="500042"/>
            <a:ext cx="8215370" cy="35394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B050"/>
                </a:solidFill>
                <a:latin typeface="Monotype Corsiva" pitchFamily="66" charset="0"/>
              </a:rPr>
              <a:t>Налог на имущество физических лиц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Оценка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2019 год  </a:t>
            </a:r>
            <a:r>
              <a:rPr lang="ru-RU" sz="2400" b="1" dirty="0" smtClean="0">
                <a:latin typeface="Monotype Corsiva" pitchFamily="66" charset="0"/>
              </a:rPr>
              <a:t>прогнозируется в сумме  </a:t>
            </a:r>
            <a:r>
              <a:rPr lang="ru-RU" sz="2400" b="1" dirty="0" smtClean="0">
                <a:latin typeface="Monotype Corsiva" pitchFamily="66" charset="0"/>
              </a:rPr>
              <a:t>192,9</a:t>
            </a:r>
            <a:r>
              <a:rPr lang="ru-RU" sz="2400" b="1" dirty="0" smtClean="0">
                <a:latin typeface="Monotype Corsiva" pitchFamily="66" charset="0"/>
              </a:rPr>
              <a:t> </a:t>
            </a:r>
            <a:r>
              <a:rPr lang="ru-RU" sz="2400" b="1" dirty="0" smtClean="0">
                <a:latin typeface="Monotype Corsiva" pitchFamily="66" charset="0"/>
              </a:rPr>
              <a:t>тыс. руб.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И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198,3 </a:t>
            </a:r>
            <a:r>
              <a:rPr lang="ru-RU" sz="2400" b="1" dirty="0" smtClean="0">
                <a:latin typeface="Monotype Corsiva" pitchFamily="66" charset="0"/>
              </a:rPr>
              <a:t>тыс. руб. и </a:t>
            </a:r>
            <a:r>
              <a:rPr lang="ru-RU" sz="2400" b="1" dirty="0" smtClean="0">
                <a:latin typeface="Monotype Corsiva" pitchFamily="66" charset="0"/>
              </a:rPr>
              <a:t>203,7 </a:t>
            </a:r>
            <a:r>
              <a:rPr lang="ru-RU" sz="2400" b="1" dirty="0" smtClean="0">
                <a:latin typeface="Monotype Corsiva" pitchFamily="66" charset="0"/>
              </a:rPr>
              <a:t>тыс. руб. соответственно.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   Показатели для оценки налогового потенциала по налогу на имущество физических лиц на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 исходит из </a:t>
            </a:r>
            <a:r>
              <a:rPr lang="ru-RU" sz="2400" b="1" dirty="0" err="1">
                <a:latin typeface="Monotype Corsiva" pitchFamily="66" charset="0"/>
              </a:rPr>
              <a:t>из</a:t>
            </a:r>
            <a:r>
              <a:rPr lang="ru-RU" sz="2400" b="1" dirty="0">
                <a:latin typeface="Monotype Corsiva" pitchFamily="66" charset="0"/>
              </a:rPr>
              <a:t> суммарной кадастровой стоимости строений, помещений и сооружений принадлежащих гражданам на праве </a:t>
            </a:r>
            <a:r>
              <a:rPr lang="ru-RU" sz="2400" b="1" dirty="0" smtClean="0">
                <a:latin typeface="Monotype Corsiva" pitchFamily="66" charset="0"/>
              </a:rPr>
              <a:t>собственности.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6021288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6036044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195736" y="6015724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779912" y="6026732"/>
            <a:ext cx="93610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извлечение 17"/>
          <p:cNvSpPr/>
          <p:nvPr/>
        </p:nvSpPr>
        <p:spPr>
          <a:xfrm>
            <a:off x="448680" y="5344876"/>
            <a:ext cx="1261864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извлечение 18"/>
          <p:cNvSpPr/>
          <p:nvPr/>
        </p:nvSpPr>
        <p:spPr>
          <a:xfrm>
            <a:off x="2032856" y="5329924"/>
            <a:ext cx="1261864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извлечение 19"/>
          <p:cNvSpPr/>
          <p:nvPr/>
        </p:nvSpPr>
        <p:spPr>
          <a:xfrm>
            <a:off x="3617032" y="5329924"/>
            <a:ext cx="1261864" cy="685800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57158" y="214290"/>
            <a:ext cx="8341066" cy="64633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 в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бюджет </a:t>
            </a:r>
          </a:p>
          <a:p>
            <a:pPr algn="ctr"/>
            <a:r>
              <a:rPr lang="ru-RU" sz="13800" b="1" dirty="0" smtClean="0">
                <a:ln w="11430">
                  <a:solidFill>
                    <a:schemeClr val="accent6">
                      <a:lumMod val="40000"/>
                      <a:lumOff val="60000"/>
                    </a:schemeClr>
                  </a:solidFill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поселения</a:t>
            </a:r>
            <a:endParaRPr lang="ru-RU" sz="13800" b="1" dirty="0">
              <a:ln w="11430">
                <a:solidFill>
                  <a:schemeClr val="accent6">
                    <a:lumMod val="40000"/>
                    <a:lumOff val="60000"/>
                  </a:schemeClr>
                </a:solidFill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85795"/>
            <a:ext cx="89297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3200" b="1" dirty="0" smtClean="0">
                <a:latin typeface="Monotype Corsiva" pitchFamily="66" charset="0"/>
              </a:rPr>
              <a:t>2019 год </a:t>
            </a:r>
            <a:r>
              <a:rPr lang="ru-RU" sz="3200" b="1" dirty="0" smtClean="0">
                <a:latin typeface="Monotype Corsiva" pitchFamily="66" charset="0"/>
              </a:rPr>
              <a:t>прогнозируется в сумме </a:t>
            </a:r>
            <a:r>
              <a:rPr lang="ru-RU" sz="3200" b="1" dirty="0" smtClean="0">
                <a:latin typeface="Monotype Corsiva" pitchFamily="66" charset="0"/>
              </a:rPr>
              <a:t>1724,5 </a:t>
            </a:r>
            <a:r>
              <a:rPr lang="ru-RU" sz="3200" b="1" dirty="0" smtClean="0">
                <a:latin typeface="Monotype Corsiva" pitchFamily="66" charset="0"/>
              </a:rPr>
              <a:t>тыс. рублей . </a:t>
            </a:r>
            <a:endParaRPr lang="ru-RU" sz="3600" b="1" u="sng" dirty="0" smtClean="0">
              <a:latin typeface="Monotype Corsiva" pitchFamily="66" charset="0"/>
            </a:endParaRP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На плановый период  </a:t>
            </a:r>
            <a:r>
              <a:rPr lang="ru-RU" sz="3200" b="1" dirty="0" smtClean="0">
                <a:latin typeface="Monotype Corsiva" pitchFamily="66" charset="0"/>
              </a:rPr>
              <a:t>2020 </a:t>
            </a:r>
            <a:r>
              <a:rPr lang="ru-RU" sz="3200" b="1" dirty="0" smtClean="0">
                <a:latin typeface="Monotype Corsiva" pitchFamily="66" charset="0"/>
              </a:rPr>
              <a:t>в сумме </a:t>
            </a:r>
            <a:r>
              <a:rPr lang="ru-RU" sz="3200" b="1" dirty="0" smtClean="0">
                <a:latin typeface="Monotype Corsiva" pitchFamily="66" charset="0"/>
              </a:rPr>
              <a:t>1539,0 </a:t>
            </a:r>
            <a:r>
              <a:rPr lang="ru-RU" sz="3200" b="1" dirty="0" smtClean="0">
                <a:latin typeface="Monotype Corsiva" pitchFamily="66" charset="0"/>
              </a:rPr>
              <a:t>тыс. рублей и </a:t>
            </a:r>
            <a:r>
              <a:rPr lang="ru-RU" sz="3200" b="1" dirty="0" smtClean="0">
                <a:latin typeface="Monotype Corsiva" pitchFamily="66" charset="0"/>
              </a:rPr>
              <a:t>2021 год </a:t>
            </a:r>
            <a:r>
              <a:rPr lang="ru-RU" sz="3200" b="1" dirty="0" smtClean="0">
                <a:latin typeface="Monotype Corsiva" pitchFamily="66" charset="0"/>
              </a:rPr>
              <a:t>в сумме  </a:t>
            </a:r>
            <a:r>
              <a:rPr lang="ru-RU" sz="3200" b="1" dirty="0" smtClean="0">
                <a:latin typeface="Monotype Corsiva" pitchFamily="66" charset="0"/>
              </a:rPr>
              <a:t>1539 </a:t>
            </a:r>
            <a:r>
              <a:rPr lang="ru-RU" sz="3200" b="1" dirty="0" smtClean="0">
                <a:latin typeface="Monotype Corsiva" pitchFamily="66" charset="0"/>
              </a:rPr>
              <a:t>тыс. рублей.</a:t>
            </a:r>
            <a:endParaRPr lang="ru-RU" sz="4000" b="1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44670" y="0"/>
            <a:ext cx="3265638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atin typeface="Monotype Corsiva" pitchFamily="66" charset="0"/>
              </a:rPr>
              <a:t>Земельный налог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643042" y="0"/>
            <a:ext cx="6641562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Единый сельскохозяйственный налог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794" y="785794"/>
            <a:ext cx="5841664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Monotype Corsiva" pitchFamily="66" charset="0"/>
              </a:rPr>
              <a:t>Нормативное отчисление в бюджет </a:t>
            </a:r>
          </a:p>
          <a:p>
            <a:pPr algn="ctr"/>
            <a:r>
              <a:rPr lang="ru-RU" sz="3200" b="1" dirty="0" smtClean="0">
                <a:latin typeface="Monotype Corsiva" pitchFamily="66" charset="0"/>
              </a:rPr>
              <a:t>сельского поселения (%) - 40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928802"/>
            <a:ext cx="8143932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Monotype Corsiva" pitchFamily="66" charset="0"/>
              </a:rPr>
              <a:t>Поступление налога в бюджет сельского поселения на </a:t>
            </a:r>
            <a:r>
              <a:rPr lang="ru-RU" sz="2800" b="1" dirty="0" smtClean="0">
                <a:latin typeface="Monotype Corsiva" pitchFamily="66" charset="0"/>
              </a:rPr>
              <a:t>2019 </a:t>
            </a:r>
            <a:r>
              <a:rPr lang="ru-RU" sz="2800" b="1" dirty="0" smtClean="0">
                <a:latin typeface="Monotype Corsiva" pitchFamily="66" charset="0"/>
              </a:rPr>
              <a:t>год  и плановый период </a:t>
            </a:r>
            <a:r>
              <a:rPr lang="ru-RU" sz="2800" b="1" dirty="0" smtClean="0">
                <a:latin typeface="Monotype Corsiva" pitchFamily="66" charset="0"/>
              </a:rPr>
              <a:t>2020-2021 </a:t>
            </a:r>
            <a:r>
              <a:rPr lang="ru-RU" sz="2800" b="1" dirty="0" smtClean="0">
                <a:latin typeface="Monotype Corsiva" pitchFamily="66" charset="0"/>
              </a:rPr>
              <a:t>годов прогнозируется в </a:t>
            </a:r>
            <a:r>
              <a:rPr lang="ru-RU" sz="2800" b="1" dirty="0" smtClean="0">
                <a:latin typeface="Monotype Corsiva" pitchFamily="66" charset="0"/>
              </a:rPr>
              <a:t>сумме  608,9 </a:t>
            </a:r>
            <a:r>
              <a:rPr lang="ru-RU" sz="2800" b="1" dirty="0" err="1" smtClean="0">
                <a:latin typeface="Monotype Corsiva" pitchFamily="66" charset="0"/>
              </a:rPr>
              <a:t>тыс.руб</a:t>
            </a:r>
            <a:r>
              <a:rPr lang="ru-RU" sz="2800" b="1" dirty="0" smtClean="0">
                <a:latin typeface="Monotype Corsiva" pitchFamily="66" charset="0"/>
              </a:rPr>
              <a:t>. ежегодно.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5472">
            <a:off x="77861" y="4474090"/>
            <a:ext cx="3807085" cy="22461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05094">
            <a:off x="5375897" y="4551897"/>
            <a:ext cx="3273145" cy="216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786322"/>
            <a:ext cx="3314686" cy="20716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3015399" y="285728"/>
            <a:ext cx="6128601" cy="5847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Monotype Corsiva" pitchFamily="66" charset="0"/>
              </a:rPr>
              <a:t>ГОСУДАРСТВЕННАЯ ПОШЛИНА</a:t>
            </a:r>
            <a:endParaRPr lang="ru-RU" sz="3200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285860"/>
            <a:ext cx="7643866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Monotype Corsiva" pitchFamily="66" charset="0"/>
              </a:rPr>
              <a:t>Объем поступлений в бюджет сельского поселения в </a:t>
            </a:r>
            <a:r>
              <a:rPr lang="ru-RU" sz="2400" b="1" dirty="0" smtClean="0">
                <a:latin typeface="Monotype Corsiva" pitchFamily="66" charset="0"/>
              </a:rPr>
              <a:t>2019 </a:t>
            </a:r>
            <a:r>
              <a:rPr lang="ru-RU" sz="2400" b="1" dirty="0" smtClean="0">
                <a:latin typeface="Monotype Corsiva" pitchFamily="66" charset="0"/>
              </a:rPr>
              <a:t>году прогнозируется в сумме </a:t>
            </a:r>
            <a:r>
              <a:rPr lang="ru-RU" sz="2400" b="1" dirty="0" smtClean="0">
                <a:latin typeface="Monotype Corsiva" pitchFamily="66" charset="0"/>
              </a:rPr>
              <a:t>17,3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 В бюджет сельского поселения поступает государственная пошлина за совершение нотариальных действий должностными лицами органов местного самоуправления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Прогнозируемая динамика поступлений объясняется заявительным характером оформления юридически значимых действий.</a:t>
            </a:r>
          </a:p>
          <a:p>
            <a:pPr algn="ctr"/>
            <a:r>
              <a:rPr lang="ru-RU" sz="2400" b="1" dirty="0" smtClean="0">
                <a:latin typeface="Monotype Corsiva" pitchFamily="66" charset="0"/>
              </a:rPr>
              <a:t>Общий объем поступлений государственной пошлины в бюджет сельского поселения на плановый период </a:t>
            </a:r>
            <a:r>
              <a:rPr lang="ru-RU" sz="2400" b="1" dirty="0" smtClean="0">
                <a:latin typeface="Monotype Corsiva" pitchFamily="66" charset="0"/>
              </a:rPr>
              <a:t>2020 </a:t>
            </a:r>
            <a:r>
              <a:rPr lang="ru-RU" sz="2400" b="1" dirty="0" smtClean="0">
                <a:latin typeface="Monotype Corsiva" pitchFamily="66" charset="0"/>
              </a:rPr>
              <a:t>и </a:t>
            </a:r>
            <a:r>
              <a:rPr lang="ru-RU" sz="2400" b="1" dirty="0" smtClean="0">
                <a:latin typeface="Monotype Corsiva" pitchFamily="66" charset="0"/>
              </a:rPr>
              <a:t>2021 </a:t>
            </a:r>
            <a:r>
              <a:rPr lang="ru-RU" sz="2400" b="1" dirty="0" smtClean="0">
                <a:latin typeface="Monotype Corsiva" pitchFamily="66" charset="0"/>
              </a:rPr>
              <a:t>годов в сумме </a:t>
            </a:r>
            <a:r>
              <a:rPr lang="ru-RU" sz="2400" b="1" dirty="0" smtClean="0">
                <a:latin typeface="Monotype Corsiva" pitchFamily="66" charset="0"/>
              </a:rPr>
              <a:t>18,0 </a:t>
            </a:r>
            <a:r>
              <a:rPr lang="ru-RU" sz="2400" b="1" dirty="0" smtClean="0">
                <a:latin typeface="Monotype Corsiva" pitchFamily="66" charset="0"/>
              </a:rPr>
              <a:t>тыс.руб. и </a:t>
            </a:r>
            <a:r>
              <a:rPr lang="ru-RU" sz="2400" b="1" dirty="0" smtClean="0">
                <a:latin typeface="Monotype Corsiva" pitchFamily="66" charset="0"/>
              </a:rPr>
              <a:t>18,7 </a:t>
            </a:r>
            <a:r>
              <a:rPr lang="ru-RU" sz="2400" b="1" dirty="0" err="1" smtClean="0">
                <a:latin typeface="Monotype Corsiva" pitchFamily="66" charset="0"/>
              </a:rPr>
              <a:t>тыс.руб</a:t>
            </a:r>
            <a:r>
              <a:rPr lang="ru-RU" sz="2400" b="1" dirty="0" smtClean="0">
                <a:latin typeface="Monotype Corsiva" pitchFamily="66" charset="0"/>
              </a:rPr>
              <a:t>. соответственно.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txDef>
      <a:spPr>
        <a:solidFill>
          <a:srgbClr val="FFFF00"/>
        </a:solidFill>
      </a:spPr>
      <a:bodyPr wrap="none" rtlCol="0">
        <a:spAutoFit/>
      </a:bodyPr>
      <a:lstStyle>
        <a:defPPr>
          <a:defRPr sz="1200" dirty="0"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1082</TotalTime>
  <Words>1251</Words>
  <Application>Microsoft Office PowerPoint</Application>
  <PresentationFormat>Экран (4:3)</PresentationFormat>
  <Paragraphs>279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Секретарь</dc:creator>
  <cp:lastModifiedBy>User</cp:lastModifiedBy>
  <cp:revision>185</cp:revision>
  <dcterms:created xsi:type="dcterms:W3CDTF">2016-12-12T13:04:31Z</dcterms:created>
  <dcterms:modified xsi:type="dcterms:W3CDTF">2018-12-02T18:41:09Z</dcterms:modified>
</cp:coreProperties>
</file>